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10" r:id="rId1"/>
    <p:sldMasterId id="2147483711" r:id="rId2"/>
  </p:sldMasterIdLst>
  <p:notesMasterIdLst>
    <p:notesMasterId r:id="rId46"/>
  </p:notesMasterIdLst>
  <p:sldIdLst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36" r:id="rId4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/>
    <p:restoredTop sz="94643"/>
  </p:normalViewPr>
  <p:slideViewPr>
    <p:cSldViewPr snapToGrid="0">
      <p:cViewPr varScale="1">
        <p:scale>
          <a:sx n="146" d="100"/>
          <a:sy n="146" d="100"/>
        </p:scale>
        <p:origin x="192" y="3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5f91516e7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5f91516e7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5f91516e70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5f91516e70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5f91516e70_0_9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5f91516e70_0_9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5f91516e70_0_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5f91516e70_0_9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5f91516e70_0_8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5f91516e70_0_8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5f91516e70_0_10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5f91516e70_0_10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5f91516e70_0_1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5f91516e70_0_1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5f91516e70_0_1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5f91516e70_0_1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5f91516e70_0_1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5f91516e70_0_1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5f91516e70_0_1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5f91516e70_0_1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5f91516e70_0_1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Google Shape;1178;g5f91516e70_0_1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5f91516e70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5f91516e70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5f91516e70_0_1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5f91516e70_0_1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5f91516e70_0_1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5f91516e70_0_1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5f91516e70_0_1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6" name="Google Shape;1206;g5f91516e70_0_17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5f91516e70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5f91516e70_0_1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5f91516e70_0_1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Google Shape;1224;g5f91516e70_0_1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5f91516e70_0_20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5f91516e70_0_20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5f91516e70_0_2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5f91516e70_0_2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5f91516e70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Google Shape;1255;g5f91516e70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5f91516e70_0_2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5f91516e70_0_2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5f91516e70_0_2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5f91516e70_0_2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5f91516e70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5f91516e70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5f91516e70_0_2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5f91516e70_0_2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5f91516e70_0_2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5f91516e70_0_2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5f91516e70_0_2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5f91516e70_0_2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5f91516e70_0_2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5f91516e70_0_2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5f91516e70_0_2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5f91516e70_0_2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5f91516e70_0_2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7" name="Google Shape;1337;g5f91516e70_0_2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5f91516e70_0_29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7" name="Google Shape;1347;g5f91516e70_0_29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5f91516e70_0_3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5f91516e70_0_3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5f91516e70_0_3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5f91516e70_0_3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5f91516e70_0_3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6" name="Google Shape;1376;g5f91516e70_0_3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5f91516e70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5f91516e70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5f91516e70_0_3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5f91516e70_0_3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5f91516e70_0_3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5f91516e70_0_3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5f91516e70_0_3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5f91516e70_0_3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5f91516e70_0_3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5f91516e70_0_3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5f91516e70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5f91516e70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5f91516e70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5f91516e70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5f91516e70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565" y="685488"/>
            <a:ext cx="606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8" name="Google Shape;1048;g5f91516e70_0_501:notes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">
                <a:solidFill>
                  <a:srgbClr val="FF0000"/>
                </a:solidFill>
              </a:rPr>
              <a:t>Possibly removing this slide, does it seem relevant to parents?</a:t>
            </a:r>
            <a:endParaRPr sz="11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5f91516e70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5f91516e70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5f91516e70_0_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5f91516e70_0_6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4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7" name="Google Shape;227;p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5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6" name="Google Shape;276;p5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7" name="Google Shape;277;p5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0" name="Google Shape;280;p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2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5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4" name="Google Shape;284;p5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93" name="Google Shape;293;p5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4" name="Google Shape;294;p5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5" name="Google Shape;295;p5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Google Shape;296;p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99" name="Google Shape;299;p5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0" name="Google Shape;300;p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1" name="Google Shape;301;p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2" name="Google Shape;302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05" name="Google Shape;305;p5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11" name="Google Shape;311;p5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2" name="Google Shape;312;p5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3" name="Google Shape;313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18" name="Google Shape;318;p5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9" name="Google Shape;319;p5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0" name="Google Shape;320;p5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1" name="Google Shape;321;p5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2" name="Google Shape;322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Google Shape;323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27" name="Google Shape;327;p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8" name="Google Shape;328;p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9" name="Google Shape;329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1"/>
          <p:cNvSpPr/>
          <p:nvPr/>
        </p:nvSpPr>
        <p:spPr>
          <a:xfrm>
            <a:off x="12" y="0"/>
            <a:ext cx="30381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1"/>
          <p:cNvSpPr/>
          <p:nvPr/>
        </p:nvSpPr>
        <p:spPr>
          <a:xfrm>
            <a:off x="3030052" y="0"/>
            <a:ext cx="4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1"/>
          <p:cNvSpPr txBox="1">
            <a:spLocks noGrp="1"/>
          </p:cNvSpPr>
          <p:nvPr>
            <p:ph type="title"/>
          </p:nvPr>
        </p:nvSpPr>
        <p:spPr>
          <a:xfrm>
            <a:off x="342900" y="445768"/>
            <a:ext cx="2400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41"/>
          <p:cNvSpPr txBox="1">
            <a:spLocks noGrp="1"/>
          </p:cNvSpPr>
          <p:nvPr>
            <p:ph type="body" idx="1"/>
          </p:nvPr>
        </p:nvSpPr>
        <p:spPr>
          <a:xfrm>
            <a:off x="3600450" y="548639"/>
            <a:ext cx="4869300" cy="3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11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41"/>
          <p:cNvSpPr txBox="1">
            <a:spLocks noGrp="1"/>
          </p:cNvSpPr>
          <p:nvPr>
            <p:ph type="body" idx="2"/>
          </p:nvPr>
        </p:nvSpPr>
        <p:spPr>
          <a:xfrm>
            <a:off x="342900" y="2194559"/>
            <a:ext cx="2400300" cy="2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700"/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41"/>
          <p:cNvSpPr txBox="1">
            <a:spLocks noGrp="1"/>
          </p:cNvSpPr>
          <p:nvPr>
            <p:ph type="dt" idx="10"/>
          </p:nvPr>
        </p:nvSpPr>
        <p:spPr>
          <a:xfrm>
            <a:off x="349134" y="4844839"/>
            <a:ext cx="1963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41"/>
          <p:cNvSpPr txBox="1">
            <a:spLocks noGrp="1"/>
          </p:cNvSpPr>
          <p:nvPr>
            <p:ph type="ftr" idx="11"/>
          </p:nvPr>
        </p:nvSpPr>
        <p:spPr>
          <a:xfrm>
            <a:off x="3600450" y="4844839"/>
            <a:ext cx="3486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Calibri"/>
              <a:buNone/>
              <a:defRPr sz="7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41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2" name="Google Shape;332;p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3" name="Google Shape;333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36" name="Google Shape;336;p6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6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43" name="Google Shape;343;p6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4" name="Google Shape;344;p6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5" name="Google Shape;345;p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6" name="Google Shape;346;p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7" name="Google Shape;347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50" name="Google Shape;350;p63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3" name="Google Shape;353;p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4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56" name="Google Shape;356;p64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7" name="Google Shape;357;p6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8" name="Google Shape;358;p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9" name="Google Shape;359;p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0" name="Google Shape;240;p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3"/>
          <p:cNvSpPr txBox="1">
            <a:spLocks noGrp="1"/>
          </p:cNvSpPr>
          <p:nvPr>
            <p:ph type="title"/>
          </p:nvPr>
        </p:nvSpPr>
        <p:spPr>
          <a:xfrm>
            <a:off x="822959" y="214953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43"/>
          <p:cNvSpPr txBox="1">
            <a:spLocks noGrp="1"/>
          </p:cNvSpPr>
          <p:nvPr>
            <p:ph type="body" idx="1"/>
          </p:nvPr>
        </p:nvSpPr>
        <p:spPr>
          <a:xfrm>
            <a:off x="822958" y="1384300"/>
            <a:ext cx="37032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11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43"/>
          <p:cNvSpPr txBox="1">
            <a:spLocks noGrp="1"/>
          </p:cNvSpPr>
          <p:nvPr>
            <p:ph type="body" idx="2"/>
          </p:nvPr>
        </p:nvSpPr>
        <p:spPr>
          <a:xfrm>
            <a:off x="4663439" y="1384300"/>
            <a:ext cx="37032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11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43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43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43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4"/>
          <p:cNvSpPr txBox="1">
            <a:spLocks noGrp="1"/>
          </p:cNvSpPr>
          <p:nvPr>
            <p:ph type="title"/>
          </p:nvPr>
        </p:nvSpPr>
        <p:spPr>
          <a:xfrm>
            <a:off x="822959" y="214953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44"/>
          <p:cNvSpPr txBox="1">
            <a:spLocks noGrp="1"/>
          </p:cNvSpPr>
          <p:nvPr>
            <p:ph type="body" idx="1"/>
          </p:nvPr>
        </p:nvSpPr>
        <p:spPr>
          <a:xfrm>
            <a:off x="822959" y="1384300"/>
            <a:ext cx="75438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11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1" name="Google Shape;251;p44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p44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p44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7" name="Google Shape;257;p4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8" name="Google Shape;258;p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4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4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8" name="Google Shape;268;p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3" name="Google Shape;223;p3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87" name="Google Shape;287;p5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" name="Google Shape;288;p5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9" name="Google Shape;289;p5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" name="Google Shape;290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03"/>
          <p:cNvSpPr txBox="1">
            <a:spLocks noGrp="1"/>
          </p:cNvSpPr>
          <p:nvPr>
            <p:ph type="body" idx="1"/>
          </p:nvPr>
        </p:nvSpPr>
        <p:spPr>
          <a:xfrm>
            <a:off x="919925" y="803475"/>
            <a:ext cx="3879600" cy="33012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222222"/>
                </a:solidFill>
              </a:rPr>
              <a:t>Part III :</a:t>
            </a:r>
            <a:r>
              <a:rPr lang="en" sz="3600">
                <a:solidFill>
                  <a:srgbClr val="222222"/>
                </a:solidFill>
              </a:rPr>
              <a:t> Understanding the Infant/Toddler Home Screening Tool</a:t>
            </a:r>
            <a:endParaRPr sz="3600">
              <a:solidFill>
                <a:srgbClr val="222222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6" name="Google Shape;996;p103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997" name="Google Shape;997;p103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8" name="Google Shape;998;p103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03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00" name="Google Shape;1000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2325" y="295625"/>
            <a:ext cx="4299275" cy="43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12"/>
          <p:cNvSpPr txBox="1">
            <a:spLocks noGrp="1"/>
          </p:cNvSpPr>
          <p:nvPr>
            <p:ph type="title"/>
          </p:nvPr>
        </p:nvSpPr>
        <p:spPr>
          <a:xfrm>
            <a:off x="628650" y="273850"/>
            <a:ext cx="3324900" cy="6906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Home Screening Tool Introduction cont. . .</a:t>
            </a:r>
            <a:endParaRPr sz="1400"/>
          </a:p>
        </p:txBody>
      </p:sp>
      <p:grpSp>
        <p:nvGrpSpPr>
          <p:cNvPr id="1082" name="Google Shape;1082;p112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083" name="Google Shape;1083;p112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4" name="Google Shape;1084;p112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12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86" name="Google Shape;1086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4475" y="1158838"/>
            <a:ext cx="4895075" cy="318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1" name="Google Shape;1091;p113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092" name="Google Shape;1092;p113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3" name="Google Shape;1093;p113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13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95" name="Google Shape;1095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125" y="231375"/>
            <a:ext cx="8331784" cy="429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0" name="Google Shape;1100;p114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101" name="Google Shape;1101;p114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2" name="Google Shape;1102;p114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14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04" name="Google Shape;1104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375" y="304325"/>
            <a:ext cx="8173269" cy="429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p115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110" name="Google Shape;1110;p115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1" name="Google Shape;1111;p115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15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13" name="Google Shape;1113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775" y="152400"/>
            <a:ext cx="8058525" cy="4376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4" name="Google Shape;1114;p115"/>
          <p:cNvCxnSpPr/>
          <p:nvPr/>
        </p:nvCxnSpPr>
        <p:spPr>
          <a:xfrm rot="10800000" flipH="1">
            <a:off x="624650" y="123825"/>
            <a:ext cx="7968600" cy="2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FF">
                <a:alpha val="50000"/>
              </a:srgbClr>
            </a:outerShdw>
          </a:effectLst>
        </p:spPr>
      </p:cxnSp>
      <p:cxnSp>
        <p:nvCxnSpPr>
          <p:cNvPr id="1115" name="Google Shape;1115;p115"/>
          <p:cNvCxnSpPr/>
          <p:nvPr/>
        </p:nvCxnSpPr>
        <p:spPr>
          <a:xfrm flipH="1">
            <a:off x="8570700" y="185700"/>
            <a:ext cx="16800" cy="94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FF">
                <a:alpha val="50000"/>
              </a:srgbClr>
            </a:outerShdw>
          </a:effectLst>
        </p:spPr>
      </p:cxnSp>
      <p:cxnSp>
        <p:nvCxnSpPr>
          <p:cNvPr id="1116" name="Google Shape;1116;p115"/>
          <p:cNvCxnSpPr/>
          <p:nvPr/>
        </p:nvCxnSpPr>
        <p:spPr>
          <a:xfrm>
            <a:off x="641525" y="230725"/>
            <a:ext cx="11400" cy="92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FF">
                <a:alpha val="50000"/>
              </a:srgbClr>
            </a:outerShdw>
          </a:effectLst>
        </p:spPr>
      </p:cxnSp>
      <p:cxnSp>
        <p:nvCxnSpPr>
          <p:cNvPr id="1117" name="Google Shape;1117;p115"/>
          <p:cNvCxnSpPr/>
          <p:nvPr/>
        </p:nvCxnSpPr>
        <p:spPr>
          <a:xfrm rot="10800000" flipH="1">
            <a:off x="714700" y="1181700"/>
            <a:ext cx="7788300" cy="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FF">
                <a:alpha val="50000"/>
              </a:srgbClr>
            </a:outerShdw>
          </a:effectLst>
        </p:spPr>
      </p:cxnSp>
      <p:sp>
        <p:nvSpPr>
          <p:cNvPr id="1118" name="Google Shape;1118;p115"/>
          <p:cNvSpPr/>
          <p:nvPr/>
        </p:nvSpPr>
        <p:spPr>
          <a:xfrm rot="-3049942">
            <a:off x="-91192" y="1308134"/>
            <a:ext cx="983231" cy="393432"/>
          </a:xfrm>
          <a:prstGeom prst="rightArrow">
            <a:avLst>
              <a:gd name="adj1" fmla="val 14568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FF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16"/>
          <p:cNvSpPr txBox="1">
            <a:spLocks noGrp="1"/>
          </p:cNvSpPr>
          <p:nvPr>
            <p:ph type="body" idx="1"/>
          </p:nvPr>
        </p:nvSpPr>
        <p:spPr>
          <a:xfrm>
            <a:off x="519675" y="1201450"/>
            <a:ext cx="4391100" cy="19875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Research, Project Goals and Home Screening Tool introduction</a:t>
            </a:r>
            <a:endParaRPr sz="3000"/>
          </a:p>
        </p:txBody>
      </p:sp>
      <p:grpSp>
        <p:nvGrpSpPr>
          <p:cNvPr id="1124" name="Google Shape;1124;p116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125" name="Google Shape;1125;p116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6" name="Google Shape;1126;p116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16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28" name="Google Shape;11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2825" y="262075"/>
            <a:ext cx="3718151" cy="386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17"/>
          <p:cNvSpPr txBox="1">
            <a:spLocks noGrp="1"/>
          </p:cNvSpPr>
          <p:nvPr>
            <p:ph type="title"/>
          </p:nvPr>
        </p:nvSpPr>
        <p:spPr>
          <a:xfrm>
            <a:off x="628638" y="356150"/>
            <a:ext cx="7886700" cy="20280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Rater Reliability Tips, Tool Practice and Group Discussion</a:t>
            </a:r>
            <a:endParaRPr sz="4500"/>
          </a:p>
        </p:txBody>
      </p:sp>
      <p:grpSp>
        <p:nvGrpSpPr>
          <p:cNvPr id="1134" name="Google Shape;1134;p117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135" name="Google Shape;1135;p117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6" name="Google Shape;1136;p117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17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38" name="Google Shape;1138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2413" y="2228550"/>
            <a:ext cx="6119199" cy="20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1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5FCBEF"/>
                </a:solidFill>
                <a:latin typeface="Trebuchet MS"/>
                <a:ea typeface="Trebuchet MS"/>
                <a:cs typeface="Trebuchet MS"/>
                <a:sym typeface="Trebuchet MS"/>
              </a:rPr>
              <a:t>MODULE: “</a:t>
            </a:r>
            <a:r>
              <a:rPr lang="en" sz="4000" b="1">
                <a:solidFill>
                  <a:srgbClr val="5FCBEF"/>
                </a:solidFill>
                <a:latin typeface="Trebuchet MS"/>
                <a:ea typeface="Trebuchet MS"/>
                <a:cs typeface="Trebuchet MS"/>
                <a:sym typeface="Trebuchet MS"/>
              </a:rPr>
              <a:t>EXTERIOR”</a:t>
            </a:r>
            <a:endParaRPr/>
          </a:p>
        </p:txBody>
      </p:sp>
      <p:grpSp>
        <p:nvGrpSpPr>
          <p:cNvPr id="1144" name="Google Shape;1144;p118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145" name="Google Shape;1145;p118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6" name="Google Shape;1146;p118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18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48" name="Google Shape;1148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7000" y="2284100"/>
            <a:ext cx="1905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3775" y="1499394"/>
            <a:ext cx="3678584" cy="310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118"/>
          <p:cNvSpPr txBox="1">
            <a:spLocks noGrp="1"/>
          </p:cNvSpPr>
          <p:nvPr>
            <p:ph type="title"/>
          </p:nvPr>
        </p:nvSpPr>
        <p:spPr>
          <a:xfrm>
            <a:off x="699625" y="1577550"/>
            <a:ext cx="40353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Where to LOOK!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/>
              <a:t>Rater Tips</a:t>
            </a:r>
            <a:endParaRPr sz="4500" b="1"/>
          </a:p>
        </p:txBody>
      </p:sp>
      <p:sp>
        <p:nvSpPr>
          <p:cNvPr id="1156" name="Google Shape;1156;p1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3619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lang="en" u="sng"/>
              <a:t>Uncommon Areas</a:t>
            </a:r>
            <a:r>
              <a:rPr lang="en"/>
              <a:t>: </a:t>
            </a:r>
            <a:r>
              <a:rPr lang="en" sz="1800">
                <a:solidFill>
                  <a:srgbClr val="404040"/>
                </a:solidFill>
              </a:rPr>
              <a:t>specific areas that can add to the most contribution of lead exposure / legacy.  These areas are not always common!</a:t>
            </a:r>
            <a:endParaRPr sz="1800">
              <a:solidFill>
                <a:srgbClr val="404040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100"/>
              <a:buFont typeface="Calibri"/>
              <a:buAutoNum type="arabicPeriod"/>
            </a:pPr>
            <a:r>
              <a:rPr lang="en" u="sng">
                <a:solidFill>
                  <a:srgbClr val="404040"/>
                </a:solidFill>
              </a:rPr>
              <a:t>Paint</a:t>
            </a:r>
            <a:r>
              <a:rPr lang="en" sz="1800" b="1">
                <a:solidFill>
                  <a:srgbClr val="404040"/>
                </a:solidFill>
              </a:rPr>
              <a:t>: </a:t>
            </a:r>
            <a:r>
              <a:rPr lang="en" sz="1800">
                <a:solidFill>
                  <a:srgbClr val="404040"/>
                </a:solidFill>
              </a:rPr>
              <a:t>Paint can have many layers on a surface, especially in older homes.  Painted surfaces that seem uneven are sometimes because of the condition of the paint underneath the newest painted layer</a:t>
            </a:r>
            <a:r>
              <a:rPr lang="en" sz="1800" b="1">
                <a:solidFill>
                  <a:srgbClr val="404040"/>
                </a:solidFill>
              </a:rPr>
              <a:t>. </a:t>
            </a:r>
            <a:r>
              <a:rPr lang="en" sz="1800" b="1" u="sng">
                <a:solidFill>
                  <a:srgbClr val="404040"/>
                </a:solidFill>
              </a:rPr>
              <a:t>However, the top layer of paint should be completely sealed showing no splits or flaking</a:t>
            </a:r>
            <a:r>
              <a:rPr lang="en" sz="1800" b="1">
                <a:solidFill>
                  <a:srgbClr val="404040"/>
                </a:solidFill>
              </a:rPr>
              <a:t>. </a:t>
            </a:r>
            <a:r>
              <a:rPr lang="en" sz="1800">
                <a:solidFill>
                  <a:srgbClr val="404040"/>
                </a:solidFill>
              </a:rPr>
              <a:t>The amount of cracking or flaking of paint chips will determine the severity.</a:t>
            </a:r>
            <a:endParaRPr sz="1800">
              <a:solidFill>
                <a:srgbClr val="404040"/>
              </a:solidFill>
            </a:endParaRPr>
          </a:p>
        </p:txBody>
      </p:sp>
      <p:grpSp>
        <p:nvGrpSpPr>
          <p:cNvPr id="1157" name="Google Shape;1157;p119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158" name="Google Shape;1158;p119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9" name="Google Shape;1159;p119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19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Tips continued. . .</a:t>
            </a:r>
            <a:endParaRPr/>
          </a:p>
        </p:txBody>
      </p:sp>
      <p:sp>
        <p:nvSpPr>
          <p:cNvPr id="1166" name="Google Shape;1166;p1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WHEN APPROACHING THE HOME</a:t>
            </a:r>
            <a:endParaRPr sz="3000" b="1">
              <a:solidFill>
                <a:srgbClr val="0000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Trebuchet MS"/>
              <a:buChar char="+"/>
            </a:pPr>
            <a:r>
              <a:rPr lang="en" sz="2800" b="1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Hot spots</a:t>
            </a:r>
            <a:r>
              <a:rPr lang="en" sz="2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include: Yard and dripline, all painted surfaces (ex. Fascia, soffits, steps, handrails, porch flooring or porch cement, doors and doorways)</a:t>
            </a:r>
            <a:endParaRPr sz="28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7" name="Google Shape;1167;p120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168" name="Google Shape;1168;p120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9" name="Google Shape;1169;p120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20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71" name="Google Shape;1171;p12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449" y="109100"/>
            <a:ext cx="2327301" cy="21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100" y="1963974"/>
            <a:ext cx="942975" cy="1389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3" name="Google Shape;1173;p120"/>
          <p:cNvCxnSpPr/>
          <p:nvPr/>
        </p:nvCxnSpPr>
        <p:spPr>
          <a:xfrm>
            <a:off x="5121000" y="438950"/>
            <a:ext cx="1626300" cy="52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FF0000">
                <a:alpha val="50000"/>
              </a:srgbClr>
            </a:outerShdw>
          </a:effectLst>
        </p:spPr>
      </p:cxnSp>
      <p:cxnSp>
        <p:nvCxnSpPr>
          <p:cNvPr id="1174" name="Google Shape;1174;p120"/>
          <p:cNvCxnSpPr/>
          <p:nvPr/>
        </p:nvCxnSpPr>
        <p:spPr>
          <a:xfrm>
            <a:off x="6741700" y="1406875"/>
            <a:ext cx="731700" cy="40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  <a:effectLst>
            <a:outerShdw dist="19050" dir="5400000" algn="bl" rotWithShape="0">
              <a:srgbClr val="FF0000">
                <a:alpha val="50000"/>
              </a:srgbClr>
            </a:outerShdw>
          </a:effectLst>
        </p:spPr>
      </p:cxnSp>
      <p:cxnSp>
        <p:nvCxnSpPr>
          <p:cNvPr id="1175" name="Google Shape;1175;p120"/>
          <p:cNvCxnSpPr/>
          <p:nvPr/>
        </p:nvCxnSpPr>
        <p:spPr>
          <a:xfrm rot="10800000">
            <a:off x="8227300" y="2217250"/>
            <a:ext cx="562800" cy="90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FF0000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121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181" name="Google Shape;1181;p121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2" name="Google Shape;1182;p121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21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84" name="Google Shape;1184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287204" cy="429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04"/>
          <p:cNvSpPr txBox="1">
            <a:spLocks noGrp="1"/>
          </p:cNvSpPr>
          <p:nvPr>
            <p:ph type="title"/>
          </p:nvPr>
        </p:nvSpPr>
        <p:spPr>
          <a:xfrm>
            <a:off x="628650" y="1405125"/>
            <a:ext cx="7886700" cy="20280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Project Goals, Home Screening Tool Research and Introduction</a:t>
            </a:r>
            <a:endParaRPr sz="4500"/>
          </a:p>
        </p:txBody>
      </p:sp>
      <p:grpSp>
        <p:nvGrpSpPr>
          <p:cNvPr id="1006" name="Google Shape;1006;p104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007" name="Google Shape;1007;p104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8" name="Google Shape;1008;p104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04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22"/>
          <p:cNvSpPr txBox="1">
            <a:spLocks noGrp="1"/>
          </p:cNvSpPr>
          <p:nvPr>
            <p:ph type="title"/>
          </p:nvPr>
        </p:nvSpPr>
        <p:spPr>
          <a:xfrm>
            <a:off x="628650" y="1517519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Let’s Practice the Exterior! </a:t>
            </a:r>
            <a:endParaRPr sz="4500"/>
          </a:p>
        </p:txBody>
      </p:sp>
      <p:grpSp>
        <p:nvGrpSpPr>
          <p:cNvPr id="1190" name="Google Shape;1190;p122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191" name="Google Shape;1191;p122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2" name="Google Shape;1192;p122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22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23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199" name="Google Shape;1199;p123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0" name="Google Shape;1200;p123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23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02" name="Google Shape;1202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600" y="956650"/>
            <a:ext cx="8288801" cy="292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23"/>
          <p:cNvSpPr txBox="1">
            <a:spLocks noGrp="1"/>
          </p:cNvSpPr>
          <p:nvPr>
            <p:ph type="title"/>
          </p:nvPr>
        </p:nvSpPr>
        <p:spPr>
          <a:xfrm>
            <a:off x="628650" y="273850"/>
            <a:ext cx="4132200" cy="8010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Chipping Paint Scale</a:t>
            </a:r>
            <a:endParaRPr sz="3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" name="Google Shape;1208;p124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209" name="Google Shape;1209;p124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0" name="Google Shape;1210;p124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24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12" name="Google Shape;1212;p12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75" y="338525"/>
            <a:ext cx="7630045" cy="429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7" name="Google Shape;1217;p125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218" name="Google Shape;1218;p125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9" name="Google Shape;1219;p125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25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21" name="Google Shape;1221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645201" cy="449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6" name="Google Shape;1226;p126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227" name="Google Shape;1227;p126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8" name="Google Shape;1228;p126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26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30" name="Google Shape;1230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1050" y="239825"/>
            <a:ext cx="6834851" cy="44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1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5FCBEF"/>
                </a:solidFill>
                <a:latin typeface="Trebuchet MS"/>
                <a:ea typeface="Trebuchet MS"/>
                <a:cs typeface="Trebuchet MS"/>
                <a:sym typeface="Trebuchet MS"/>
              </a:rPr>
              <a:t>Look for indicators along the way </a:t>
            </a:r>
            <a:endParaRPr/>
          </a:p>
        </p:txBody>
      </p:sp>
      <p:grpSp>
        <p:nvGrpSpPr>
          <p:cNvPr id="1236" name="Google Shape;1236;p127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237" name="Google Shape;1237;p127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8" name="Google Shape;1238;p127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27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40" name="Google Shape;1240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420444"/>
            <a:ext cx="2337314" cy="310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2114" y="1420444"/>
            <a:ext cx="3706623" cy="310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1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01125" y="1420450"/>
            <a:ext cx="2490475" cy="310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7" name="Google Shape;1247;p128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248" name="Google Shape;1248;p128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9" name="Google Shape;1249;p128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28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51" name="Google Shape;1251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725" y="190275"/>
            <a:ext cx="3603625" cy="437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2" name="Google Shape;1252;p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8425" y="190275"/>
            <a:ext cx="3603625" cy="437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7" name="Google Shape;1257;p129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258" name="Google Shape;1258;p129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9" name="Google Shape;1259;p129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29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61" name="Google Shape;1261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659475" cy="45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3725" y="152400"/>
            <a:ext cx="3798325" cy="452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7" name="Google Shape;1267;p130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268" name="Google Shape;1268;p130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9" name="Google Shape;1269;p130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30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71" name="Google Shape;1271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825" y="203725"/>
            <a:ext cx="7478375" cy="447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5FCBEF"/>
                </a:solidFill>
                <a:latin typeface="Trebuchet MS"/>
                <a:ea typeface="Trebuchet MS"/>
                <a:cs typeface="Trebuchet MS"/>
                <a:sym typeface="Trebuchet MS"/>
              </a:rPr>
              <a:t>MODULE: “</a:t>
            </a:r>
            <a:r>
              <a:rPr lang="en" sz="4000" b="1">
                <a:solidFill>
                  <a:srgbClr val="5FCBEF"/>
                </a:solidFill>
                <a:latin typeface="Trebuchet MS"/>
                <a:ea typeface="Trebuchet MS"/>
                <a:cs typeface="Trebuchet MS"/>
                <a:sym typeface="Trebuchet MS"/>
              </a:rPr>
              <a:t>PLAY ROOM”</a:t>
            </a:r>
            <a:endParaRPr sz="4000" b="1">
              <a:solidFill>
                <a:srgbClr val="5FCBE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(Any area of the house where children spend the most time)</a:t>
            </a:r>
            <a:endParaRPr sz="1400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77" name="Google Shape;1277;p131"/>
          <p:cNvSpPr txBox="1">
            <a:spLocks noGrp="1"/>
          </p:cNvSpPr>
          <p:nvPr>
            <p:ph type="body" idx="1"/>
          </p:nvPr>
        </p:nvSpPr>
        <p:spPr>
          <a:xfrm>
            <a:off x="1025300" y="1397150"/>
            <a:ext cx="6828000" cy="30951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Char char="+"/>
            </a:pPr>
            <a:r>
              <a:rPr lang="en" sz="2800" b="1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Hot spots </a:t>
            </a:r>
            <a:r>
              <a:rPr lang="en" sz="2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include: Cleanable flooring, play areas, doors and doorjams (TRIM), dated windows, window sills and troughs, any interior trim in poor </a:t>
            </a:r>
            <a:r>
              <a:rPr lang="en" sz="2800" u="sng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painted / varnished</a:t>
            </a:r>
            <a:r>
              <a:rPr lang="en" sz="2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condition.</a:t>
            </a:r>
            <a:endParaRPr sz="28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8" name="Google Shape;1278;p131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279" name="Google Shape;1279;p131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0" name="Google Shape;1280;p131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31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82" name="Google Shape;1282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25" y="1778419"/>
            <a:ext cx="828150" cy="1304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13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925" y="441775"/>
            <a:ext cx="1453475" cy="141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10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Project Goals</a:t>
            </a:r>
            <a:endParaRPr sz="4500"/>
          </a:p>
        </p:txBody>
      </p:sp>
      <p:sp>
        <p:nvSpPr>
          <p:cNvPr id="1015" name="Google Shape;1015;p105"/>
          <p:cNvSpPr txBox="1">
            <a:spLocks noGrp="1"/>
          </p:cNvSpPr>
          <p:nvPr>
            <p:ph type="body" idx="1"/>
          </p:nvPr>
        </p:nvSpPr>
        <p:spPr>
          <a:xfrm>
            <a:off x="1242600" y="1268050"/>
            <a:ext cx="66588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AutoNum type="arabicPeriod"/>
            </a:pPr>
            <a:r>
              <a:rPr lang="en" sz="2400" b="1">
                <a:solidFill>
                  <a:srgbClr val="5FCBEF"/>
                </a:solidFill>
              </a:rPr>
              <a:t>GOAL # 56</a:t>
            </a:r>
            <a:r>
              <a:rPr lang="en"/>
              <a:t> of completed Peer Ed Visits and Screening Tools </a:t>
            </a:r>
            <a:endParaRPr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AutoNum type="arabicPeriod"/>
            </a:pPr>
            <a:r>
              <a:rPr lang="en"/>
              <a:t>Screen for </a:t>
            </a:r>
            <a:r>
              <a:rPr lang="en" sz="2400" b="1">
                <a:solidFill>
                  <a:srgbClr val="FF0000"/>
                </a:solidFill>
              </a:rPr>
              <a:t>HIGH RISK</a:t>
            </a:r>
            <a:r>
              <a:rPr lang="en"/>
              <a:t> Homes while Building AWARENESS with Peer Education.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AutoNum type="arabicPeriod"/>
            </a:pPr>
            <a:r>
              <a:rPr lang="en"/>
              <a:t>Complete ALL forms of </a:t>
            </a:r>
            <a:r>
              <a:rPr lang="en" b="1">
                <a:solidFill>
                  <a:srgbClr val="18A807"/>
                </a:solidFill>
              </a:rPr>
              <a:t>DATA COLLECTION</a:t>
            </a:r>
            <a:endParaRPr b="1">
              <a:solidFill>
                <a:srgbClr val="18A807"/>
              </a:solidFill>
            </a:endParaRPr>
          </a:p>
          <a:p>
            <a:pPr marL="0" lvl="0" indent="45720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00"/>
                </a:solidFill>
              </a:rPr>
              <a:t>     (Discuss forms at this time </a:t>
            </a:r>
            <a:r>
              <a:rPr lang="en" sz="1100" b="1">
                <a:solidFill>
                  <a:srgbClr val="000000"/>
                </a:solidFill>
              </a:rPr>
              <a:t>next slide</a:t>
            </a:r>
            <a:r>
              <a:rPr lang="en" sz="3000" b="1">
                <a:solidFill>
                  <a:srgbClr val="000000"/>
                </a:solidFill>
              </a:rPr>
              <a:t>)</a:t>
            </a:r>
            <a:endParaRPr sz="3000" b="1">
              <a:solidFill>
                <a:srgbClr val="000000"/>
              </a:solidFill>
            </a:endParaRPr>
          </a:p>
        </p:txBody>
      </p:sp>
      <p:grpSp>
        <p:nvGrpSpPr>
          <p:cNvPr id="1016" name="Google Shape;1016;p105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017" name="Google Shape;1017;p105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8" name="Google Shape;1018;p105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05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132"/>
          <p:cNvSpPr txBox="1">
            <a:spLocks noGrp="1"/>
          </p:cNvSpPr>
          <p:nvPr>
            <p:ph type="title"/>
          </p:nvPr>
        </p:nvSpPr>
        <p:spPr>
          <a:xfrm>
            <a:off x="1319098" y="1644325"/>
            <a:ext cx="65058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Let’s Practice the Interior!</a:t>
            </a:r>
            <a:endParaRPr sz="4500"/>
          </a:p>
        </p:txBody>
      </p:sp>
      <p:grpSp>
        <p:nvGrpSpPr>
          <p:cNvPr id="1289" name="Google Shape;1289;p132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290" name="Google Shape;1290;p132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1" name="Google Shape;1291;p132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32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7" name="Google Shape;1297;p133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298" name="Google Shape;1298;p133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9" name="Google Shape;1299;p133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33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01" name="Google Shape;1301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950" y="152400"/>
            <a:ext cx="3628529" cy="437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Google Shape;1302;p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7450" y="152400"/>
            <a:ext cx="3905250" cy="43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7" name="Google Shape;1307;p134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308" name="Google Shape;1308;p134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9" name="Google Shape;1309;p134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34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11" name="Google Shape;1311;p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2300" y="282100"/>
            <a:ext cx="3670775" cy="437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0275" y="282100"/>
            <a:ext cx="4145249" cy="41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Google Shape;1313;p1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5800" y="141388"/>
            <a:ext cx="3790950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Google Shape;1318;p135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319" name="Google Shape;1319;p135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0" name="Google Shape;1320;p135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35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22" name="Google Shape;1322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75750"/>
            <a:ext cx="4270075" cy="425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3" name="Google Shape;1323;p1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4875" y="236350"/>
            <a:ext cx="4416726" cy="4292876"/>
          </a:xfrm>
          <a:prstGeom prst="rect">
            <a:avLst/>
          </a:prstGeom>
          <a:noFill/>
          <a:ln>
            <a:noFill/>
          </a:ln>
        </p:spPr>
      </p:pic>
      <p:sp>
        <p:nvSpPr>
          <p:cNvPr id="1324" name="Google Shape;1324;p135"/>
          <p:cNvSpPr txBox="1">
            <a:spLocks noGrp="1"/>
          </p:cNvSpPr>
          <p:nvPr>
            <p:ph type="title"/>
          </p:nvPr>
        </p:nvSpPr>
        <p:spPr>
          <a:xfrm>
            <a:off x="1630350" y="275750"/>
            <a:ext cx="49818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0000FF"/>
                </a:solidFill>
              </a:rPr>
              <a:t>Is this CLEANABLE?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" name="Google Shape;1329;p136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330" name="Google Shape;1330;p136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1" name="Google Shape;1331;p136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36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33" name="Google Shape;1333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600" y="152400"/>
            <a:ext cx="3659475" cy="45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34;p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9500" y="152400"/>
            <a:ext cx="3628850" cy="452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137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340" name="Google Shape;1340;p137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1" name="Google Shape;1341;p137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37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43" name="Google Shape;1343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181475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1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5774" y="140050"/>
            <a:ext cx="3909975" cy="429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9" name="Google Shape;1349;p138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350" name="Google Shape;1350;p138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1" name="Google Shape;1351;p138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38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53" name="Google Shape;1353;p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200150" cy="459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8" name="Google Shape;1358;p139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359" name="Google Shape;1359;p139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0" name="Google Shape;1360;p139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39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62" name="Google Shape;1362;p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850" y="152400"/>
            <a:ext cx="4314325" cy="446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1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52398"/>
            <a:ext cx="4395025" cy="446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8" name="Google Shape;1368;p140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369" name="Google Shape;1369;p140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0" name="Google Shape;1370;p140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40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72" name="Google Shape;1372;p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520625" cy="437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3" name="Google Shape;1373;p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6000" y="152400"/>
            <a:ext cx="3685650" cy="437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8" name="Google Shape;1378;p141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379" name="Google Shape;1379;p141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0" name="Google Shape;1380;p141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41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82" name="Google Shape;1382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250" y="152400"/>
            <a:ext cx="3834750" cy="437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p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7775" y="152400"/>
            <a:ext cx="3834750" cy="437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0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Project Goals cont..</a:t>
            </a:r>
            <a:endParaRPr sz="4500"/>
          </a:p>
        </p:txBody>
      </p:sp>
      <p:sp>
        <p:nvSpPr>
          <p:cNvPr id="1025" name="Google Shape;1025;p106"/>
          <p:cNvSpPr txBox="1">
            <a:spLocks noGrp="1"/>
          </p:cNvSpPr>
          <p:nvPr>
            <p:ph type="body" idx="1"/>
          </p:nvPr>
        </p:nvSpPr>
        <p:spPr>
          <a:xfrm>
            <a:off x="1355850" y="1386150"/>
            <a:ext cx="6091800" cy="30612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600"/>
              <a:t>Completing ALL documents for the Project</a:t>
            </a:r>
            <a:endParaRPr sz="2600"/>
          </a:p>
          <a:p>
            <a:pPr marL="914400" lvl="1" indent="-361950" algn="l" rtl="0">
              <a:spcBef>
                <a:spcPts val="400"/>
              </a:spcBef>
              <a:spcAft>
                <a:spcPts val="0"/>
              </a:spcAft>
              <a:buSzPts val="2100"/>
              <a:buAutoNum type="alphaLcPeriod"/>
            </a:pPr>
            <a:r>
              <a:rPr lang="en" sz="2100"/>
              <a:t>Peer Education Intake, Application and Survey forms</a:t>
            </a:r>
            <a:endParaRPr sz="2100"/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lphaLcPeriod"/>
            </a:pPr>
            <a:r>
              <a:rPr lang="en" sz="2100"/>
              <a:t>Home Screening Tool</a:t>
            </a:r>
            <a:endParaRPr sz="2100"/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lphaLcPeriod"/>
            </a:pPr>
            <a:r>
              <a:rPr lang="en" sz="2100"/>
              <a:t>Sign of Release for kits</a:t>
            </a:r>
            <a:endParaRPr sz="21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en" sz="2400" b="1">
                <a:solidFill>
                  <a:srgbClr val="18A807"/>
                </a:solidFill>
              </a:rPr>
              <a:t>$</a:t>
            </a:r>
            <a:r>
              <a:rPr lang="en" sz="2100"/>
              <a:t>tipend Request</a:t>
            </a:r>
            <a:r>
              <a:rPr lang="en" sz="2400"/>
              <a:t> </a:t>
            </a:r>
            <a:endParaRPr sz="2400"/>
          </a:p>
        </p:txBody>
      </p:sp>
      <p:grpSp>
        <p:nvGrpSpPr>
          <p:cNvPr id="1026" name="Google Shape;1026;p106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027" name="Google Shape;1027;p106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8" name="Google Shape;1028;p106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06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8" name="Google Shape;1388;p142"/>
          <p:cNvGrpSpPr/>
          <p:nvPr/>
        </p:nvGrpSpPr>
        <p:grpSpPr>
          <a:xfrm>
            <a:off x="13" y="4676024"/>
            <a:ext cx="9143975" cy="393200"/>
            <a:chOff x="0" y="4596699"/>
            <a:chExt cx="9143975" cy="393200"/>
          </a:xfrm>
        </p:grpSpPr>
        <p:pic>
          <p:nvPicPr>
            <p:cNvPr id="1389" name="Google Shape;1389;p142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0" name="Google Shape;1390;p142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42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2" name="Google Shape;1392;p142"/>
          <p:cNvSpPr txBox="1">
            <a:spLocks noGrp="1"/>
          </p:cNvSpPr>
          <p:nvPr>
            <p:ph type="title"/>
          </p:nvPr>
        </p:nvSpPr>
        <p:spPr>
          <a:xfrm>
            <a:off x="628650" y="298900"/>
            <a:ext cx="8237100" cy="14259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5FCBEF"/>
                </a:solidFill>
              </a:rPr>
              <a:t>Rater Reliability Group Discussions</a:t>
            </a:r>
            <a:endParaRPr sz="4500">
              <a:solidFill>
                <a:srgbClr val="5FCBE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0000"/>
                </a:solidFill>
              </a:rPr>
              <a:t>(See additional pictured handout and discuss)</a:t>
            </a:r>
            <a:endParaRPr sz="2400" b="1">
              <a:solidFill>
                <a:srgbClr val="000000"/>
              </a:solidFill>
            </a:endParaRPr>
          </a:p>
        </p:txBody>
      </p:sp>
      <p:pic>
        <p:nvPicPr>
          <p:cNvPr id="1393" name="Google Shape;1393;p14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575" y="1617750"/>
            <a:ext cx="4243238" cy="2652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143"/>
          <p:cNvSpPr txBox="1">
            <a:spLocks noGrp="1"/>
          </p:cNvSpPr>
          <p:nvPr>
            <p:ph type="body" idx="1"/>
          </p:nvPr>
        </p:nvSpPr>
        <p:spPr>
          <a:xfrm>
            <a:off x="519675" y="1201450"/>
            <a:ext cx="4391100" cy="19875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Questions &amp; Answers, </a:t>
            </a:r>
            <a:endParaRPr sz="3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RECAP and Training Survey</a:t>
            </a:r>
            <a:endParaRPr sz="3600"/>
          </a:p>
        </p:txBody>
      </p:sp>
      <p:grpSp>
        <p:nvGrpSpPr>
          <p:cNvPr id="1399" name="Google Shape;1399;p143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400" name="Google Shape;1400;p143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1" name="Google Shape;1401;p143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43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03" name="Google Shape;1403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2825" y="262075"/>
            <a:ext cx="3718151" cy="386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8" name="Google Shape;1408;p144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409" name="Google Shape;1409;p144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0" name="Google Shape;1410;p144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44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2" name="Google Shape;1412;p144"/>
          <p:cNvSpPr txBox="1">
            <a:spLocks noGrp="1"/>
          </p:cNvSpPr>
          <p:nvPr>
            <p:ph type="body" idx="1"/>
          </p:nvPr>
        </p:nvSpPr>
        <p:spPr>
          <a:xfrm>
            <a:off x="583563" y="1530250"/>
            <a:ext cx="7886700" cy="23805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500" b="1"/>
              <a:t>Before you Go</a:t>
            </a:r>
            <a:r>
              <a:rPr lang="en" sz="4500" b="1">
                <a:solidFill>
                  <a:srgbClr val="FF0000"/>
                </a:solidFill>
              </a:rPr>
              <a:t>!</a:t>
            </a:r>
            <a:endParaRPr sz="4500" b="1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3000">
                <a:solidFill>
                  <a:srgbClr val="404040"/>
                </a:solidFill>
              </a:rPr>
              <a:t>Please take a few minutes to complete the training surveys </a:t>
            </a:r>
            <a:endParaRPr sz="3000">
              <a:solidFill>
                <a:srgbClr val="404040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13" name="Google Shape;1413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2975" y="60650"/>
            <a:ext cx="2458700" cy="26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075" y="133975"/>
            <a:ext cx="2390791" cy="258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4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0" name="Google Shape;1420;p145"/>
          <p:cNvGrpSpPr/>
          <p:nvPr/>
        </p:nvGrpSpPr>
        <p:grpSpPr>
          <a:xfrm>
            <a:off x="13" y="4685974"/>
            <a:ext cx="9143975" cy="393200"/>
            <a:chOff x="0" y="4596699"/>
            <a:chExt cx="9143975" cy="393200"/>
          </a:xfrm>
        </p:grpSpPr>
        <p:pic>
          <p:nvPicPr>
            <p:cNvPr id="1421" name="Google Shape;1421;p145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2" name="Google Shape;1422;p145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45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24" name="Google Shape;1424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1300" y="208650"/>
            <a:ext cx="3781425" cy="444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0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5FCBEF"/>
                </a:solidFill>
                <a:latin typeface="Trebuchet MS"/>
                <a:ea typeface="Trebuchet MS"/>
                <a:cs typeface="Trebuchet MS"/>
                <a:sym typeface="Trebuchet MS"/>
              </a:rPr>
              <a:t>Pediatric Healthy Homes Screening Tool Founded on Research </a:t>
            </a:r>
            <a:endParaRPr/>
          </a:p>
        </p:txBody>
      </p:sp>
      <p:sp>
        <p:nvSpPr>
          <p:cNvPr id="1035" name="Google Shape;1035;p107"/>
          <p:cNvSpPr txBox="1">
            <a:spLocks noGrp="1"/>
          </p:cNvSpPr>
          <p:nvPr>
            <p:ph type="body" idx="1"/>
          </p:nvPr>
        </p:nvSpPr>
        <p:spPr>
          <a:xfrm>
            <a:off x="583650" y="1194775"/>
            <a:ext cx="7886700" cy="33378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5FCBE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 b="1"/>
              <a:t>MI Strategic plan for Healthy Homes</a:t>
            </a:r>
            <a:endParaRPr sz="14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  	1. Lung Cancer (Radon and ETS environmental tobacco smoke)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  	2. Unintentional Injuries (including but not limited to Poisonings)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  	3. Asthma &amp; Allergies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  	4. Lead Poisoning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5FCBEF"/>
                </a:solidFill>
              </a:rPr>
              <a:t>+ </a:t>
            </a:r>
            <a:r>
              <a:rPr lang="en" sz="1400" b="1"/>
              <a:t>Institute of Medicine (IOM): </a:t>
            </a:r>
            <a:r>
              <a:rPr lang="en" sz="1400"/>
              <a:t>Focuses on the association between biological and chemical exposures in the home regarding asthma sensitivities and exacerbation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5FCBEF"/>
                </a:solidFill>
              </a:rPr>
              <a:t>+ </a:t>
            </a:r>
            <a:r>
              <a:rPr lang="en" sz="1400" b="1"/>
              <a:t>EPR – 3 (Expert Panel Report 3): </a:t>
            </a:r>
            <a:r>
              <a:rPr lang="en" sz="1400"/>
              <a:t>Guidelines on Asthma by National Asthma Education and Prevention Program expert panel after conducting a systematic review of scientific literature on asthma care. Part of the National Heart, Lung and Blood institute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5FCBEF"/>
                </a:solidFill>
              </a:rPr>
              <a:t>+ </a:t>
            </a:r>
            <a:r>
              <a:rPr lang="en" sz="1400" b="1"/>
              <a:t>Most importantly this design is Human Centered!</a:t>
            </a:r>
            <a:endParaRPr sz="1400" b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6" name="Google Shape;1036;p107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037" name="Google Shape;1037;p107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8" name="Google Shape;1038;p107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07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0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solidFill>
                  <a:srgbClr val="5FCBEF"/>
                </a:solidFill>
                <a:latin typeface="Arial"/>
                <a:ea typeface="Arial"/>
                <a:cs typeface="Arial"/>
                <a:sym typeface="Arial"/>
              </a:rPr>
              <a:t>Infant/Toddler Home Screening Project is  A Primary Prevention strategy</a:t>
            </a:r>
            <a:endParaRPr sz="3200"/>
          </a:p>
        </p:txBody>
      </p:sp>
      <p:pic>
        <p:nvPicPr>
          <p:cNvPr id="1045" name="Google Shape;1045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1063" y="1268050"/>
            <a:ext cx="6141875" cy="374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109"/>
          <p:cNvSpPr txBox="1">
            <a:spLocks noGrp="1"/>
          </p:cNvSpPr>
          <p:nvPr>
            <p:ph type="title"/>
          </p:nvPr>
        </p:nvSpPr>
        <p:spPr>
          <a:xfrm>
            <a:off x="800100" y="316520"/>
            <a:ext cx="75438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Calibri"/>
              <a:buNone/>
            </a:pPr>
            <a:r>
              <a:rPr lang="en" sz="3000">
                <a:solidFill>
                  <a:srgbClr val="222222"/>
                </a:solidFill>
              </a:rPr>
              <a:t>Turning </a:t>
            </a:r>
            <a:r>
              <a:rPr lang="en" sz="3000" b="0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Learning Objectives into P</a:t>
            </a:r>
            <a:r>
              <a:rPr lang="en" sz="3000">
                <a:solidFill>
                  <a:srgbClr val="222222"/>
                </a:solidFill>
              </a:rPr>
              <a:t>ractice</a:t>
            </a:r>
            <a:endParaRPr sz="3000">
              <a:solidFill>
                <a:srgbClr val="222222"/>
              </a:solidFill>
            </a:endParaRPr>
          </a:p>
        </p:txBody>
      </p:sp>
      <p:sp>
        <p:nvSpPr>
          <p:cNvPr id="1051" name="Google Shape;1051;p109"/>
          <p:cNvSpPr txBox="1">
            <a:spLocks noGrp="1"/>
          </p:cNvSpPr>
          <p:nvPr>
            <p:ph type="body" idx="1"/>
          </p:nvPr>
        </p:nvSpPr>
        <p:spPr>
          <a:xfrm>
            <a:off x="400050" y="1063013"/>
            <a:ext cx="83439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A95E"/>
              </a:buClr>
              <a:buSzPts val="1800"/>
              <a:buFont typeface="Calibri"/>
              <a:buAutoNum type="arabicPeriod"/>
            </a:pPr>
            <a:r>
              <a:rPr lang="en" sz="1800" b="1">
                <a:solidFill>
                  <a:srgbClr val="17A95E"/>
                </a:solidFill>
              </a:rPr>
              <a:t>Effectively r</a:t>
            </a:r>
            <a:r>
              <a:rPr lang="en" sz="1800" b="1" i="0" u="none" strike="noStrike" cap="none">
                <a:solidFill>
                  <a:srgbClr val="17A95E"/>
                </a:solidFill>
              </a:rPr>
              <a:t>ecognize</a:t>
            </a:r>
            <a:r>
              <a:rPr lang="en" sz="1800" b="1">
                <a:solidFill>
                  <a:srgbClr val="17A95E"/>
                </a:solidFill>
              </a:rPr>
              <a:t> sources of lead in the home environment </a:t>
            </a:r>
            <a:endParaRPr sz="1800" b="1">
              <a:solidFill>
                <a:srgbClr val="17A95E"/>
              </a:solidFill>
            </a:endParaRPr>
          </a:p>
          <a:p>
            <a:pPr marL="457200" marR="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" sz="1800">
                <a:solidFill>
                  <a:srgbClr val="000000"/>
                </a:solidFill>
              </a:rPr>
              <a:t>Know how to get your child tested for elevated blood lead levels (EBLL) and interpret results</a:t>
            </a:r>
            <a:endParaRPr sz="1800">
              <a:solidFill>
                <a:srgbClr val="000000"/>
              </a:solidFill>
            </a:endParaRPr>
          </a:p>
          <a:p>
            <a:pPr marL="457200" marR="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" sz="1800">
                <a:solidFill>
                  <a:srgbClr val="000000"/>
                </a:solidFill>
              </a:rPr>
              <a:t>Understand the impact of lead on child development </a:t>
            </a:r>
            <a:endParaRPr sz="1800">
              <a:solidFill>
                <a:srgbClr val="000000"/>
              </a:solidFill>
            </a:endParaRPr>
          </a:p>
          <a:p>
            <a:pPr marL="457200" marR="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A807"/>
              </a:buClr>
              <a:buSzPts val="1800"/>
              <a:buFont typeface="Calibri"/>
              <a:buAutoNum type="arabicPeriod"/>
            </a:pPr>
            <a:r>
              <a:rPr lang="en" sz="1800" b="1">
                <a:solidFill>
                  <a:srgbClr val="18A807"/>
                </a:solidFill>
              </a:rPr>
              <a:t>Acquire the skills to reduce lead environmental health risks at home and in the community</a:t>
            </a:r>
            <a:endParaRPr sz="1800" b="1">
              <a:solidFill>
                <a:srgbClr val="18A807"/>
              </a:solidFill>
            </a:endParaRPr>
          </a:p>
          <a:p>
            <a:pPr marL="457200" marR="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" sz="1800">
                <a:solidFill>
                  <a:srgbClr val="000000"/>
                </a:solidFill>
              </a:rPr>
              <a:t>Awareness of how children’s behavior and biology can place children at an increased risk for lead exposure</a:t>
            </a:r>
            <a:endParaRPr sz="1800">
              <a:solidFill>
                <a:srgbClr val="000000"/>
              </a:solidFill>
            </a:endParaRPr>
          </a:p>
          <a:p>
            <a:pPr marL="457200" marR="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A807"/>
              </a:buClr>
              <a:buSzPts val="1800"/>
              <a:buFont typeface="Calibri"/>
              <a:buAutoNum type="arabicPeriod"/>
            </a:pPr>
            <a:r>
              <a:rPr lang="en" sz="1800" b="1">
                <a:solidFill>
                  <a:srgbClr val="18A807"/>
                </a:solidFill>
              </a:rPr>
              <a:t>How to advocate for less lead in the home and other child-serving environments</a:t>
            </a:r>
            <a:endParaRPr sz="1800" b="1">
              <a:solidFill>
                <a:srgbClr val="18A807"/>
              </a:solidFill>
            </a:endParaRPr>
          </a:p>
          <a:p>
            <a:pPr marL="457200" marR="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" sz="1800">
                <a:solidFill>
                  <a:srgbClr val="000000"/>
                </a:solidFill>
              </a:rPr>
              <a:t>Empower parents and reduce parent blaming</a:t>
            </a:r>
            <a:endParaRPr sz="1800">
              <a:solidFill>
                <a:srgbClr val="000000"/>
              </a:solidFill>
            </a:endParaRPr>
          </a:p>
          <a:p>
            <a:pPr marL="457200" marR="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" sz="1800">
                <a:solidFill>
                  <a:srgbClr val="000000"/>
                </a:solidFill>
              </a:rPr>
              <a:t>Recognize that socioeconomic disparities can highly influence exposure to lead</a:t>
            </a:r>
            <a:endParaRPr sz="1800">
              <a:solidFill>
                <a:srgbClr val="000000"/>
              </a:solidFill>
            </a:endParaRPr>
          </a:p>
          <a:p>
            <a:pPr marL="457200" marR="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" sz="1800">
                <a:solidFill>
                  <a:srgbClr val="000000"/>
                </a:solidFill>
              </a:rPr>
              <a:t>Understand the routes/process of lead poisoning and the symptoms</a:t>
            </a:r>
            <a:endParaRPr sz="180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i="1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i="1">
              <a:solidFill>
                <a:srgbClr val="FF0000"/>
              </a:solidFill>
            </a:endParaRPr>
          </a:p>
        </p:txBody>
      </p:sp>
      <p:grpSp>
        <p:nvGrpSpPr>
          <p:cNvPr id="1052" name="Google Shape;1052;p109"/>
          <p:cNvGrpSpPr/>
          <p:nvPr/>
        </p:nvGrpSpPr>
        <p:grpSpPr>
          <a:xfrm>
            <a:off x="13" y="4672224"/>
            <a:ext cx="9143975" cy="393200"/>
            <a:chOff x="0" y="4596699"/>
            <a:chExt cx="9143975" cy="393200"/>
          </a:xfrm>
        </p:grpSpPr>
        <p:pic>
          <p:nvPicPr>
            <p:cNvPr id="1053" name="Google Shape;1053;p109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4" name="Google Shape;1054;p109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09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110"/>
          <p:cNvSpPr txBox="1">
            <a:spLocks noGrp="1"/>
          </p:cNvSpPr>
          <p:nvPr>
            <p:ph type="title"/>
          </p:nvPr>
        </p:nvSpPr>
        <p:spPr>
          <a:xfrm>
            <a:off x="628650" y="138619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Home Screening Tool Introduction</a:t>
            </a:r>
            <a:endParaRPr sz="3600" b="1"/>
          </a:p>
        </p:txBody>
      </p:sp>
      <p:sp>
        <p:nvSpPr>
          <p:cNvPr id="1061" name="Google Shape;1061;p11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91440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LEAD</a:t>
            </a:r>
            <a:r>
              <a:rPr lang="en" sz="2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focus portion of tool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+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Estimated time of use is 3.5 minutes!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+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Tool is mostly visual assessment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+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Only 2 questions will require feedback from the participant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+"/>
            </a:pPr>
            <a:r>
              <a:rPr lang="en" sz="22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Last response question</a:t>
            </a:r>
            <a:r>
              <a:rPr lang="en" sz="2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sz="2200" u="sng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Date range of the home</a:t>
            </a:r>
            <a:r>
              <a:rPr lang="en" sz="2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. If this question presents a  challenge, Leave it for me  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2" name="Google Shape;1062;p110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063" name="Google Shape;1063;p110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4" name="Google Shape;1064;p110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10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66" name="Google Shape;1066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688" y="954238"/>
            <a:ext cx="1152525" cy="11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Home Screening Tool Score Range</a:t>
            </a:r>
            <a:endParaRPr sz="3600" b="1"/>
          </a:p>
        </p:txBody>
      </p:sp>
      <p:sp>
        <p:nvSpPr>
          <p:cNvPr id="1072" name="Google Shape;1072;p111"/>
          <p:cNvSpPr txBox="1">
            <a:spLocks noGrp="1"/>
          </p:cNvSpPr>
          <p:nvPr>
            <p:ph type="body" idx="1"/>
          </p:nvPr>
        </p:nvSpPr>
        <p:spPr>
          <a:xfrm>
            <a:off x="561125" y="1234144"/>
            <a:ext cx="78867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		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Healthy Homes will score ALL completed Screening Tools*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High Risk: 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Receive additional services at Healthy Homes Coalition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 Moderate Risk</a:t>
            </a:r>
            <a:r>
              <a:rPr lang="en" sz="24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en" sz="24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Low Risk</a:t>
            </a:r>
            <a:r>
              <a:rPr lang="en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" sz="24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Receive mailout education packet and follow up contact info to Healthy Homes</a:t>
            </a:r>
            <a:r>
              <a:rPr lang="en" sz="3200">
                <a:latin typeface="Arial"/>
                <a:ea typeface="Arial"/>
                <a:cs typeface="Arial"/>
                <a:sym typeface="Arial"/>
              </a:rPr>
              <a:t> 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3" name="Google Shape;1073;p111"/>
          <p:cNvGrpSpPr/>
          <p:nvPr/>
        </p:nvGrpSpPr>
        <p:grpSpPr>
          <a:xfrm>
            <a:off x="13" y="4681624"/>
            <a:ext cx="9143975" cy="393200"/>
            <a:chOff x="0" y="4596699"/>
            <a:chExt cx="9143975" cy="393200"/>
          </a:xfrm>
        </p:grpSpPr>
        <p:pic>
          <p:nvPicPr>
            <p:cNvPr id="1074" name="Google Shape;1074;p111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98" y="4596699"/>
              <a:ext cx="1655525" cy="3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5" name="Google Shape;1075;p111"/>
            <p:cNvSpPr/>
            <p:nvPr/>
          </p:nvSpPr>
          <p:spPr>
            <a:xfrm>
              <a:off x="0" y="4731500"/>
              <a:ext cx="67155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11"/>
            <p:cNvSpPr/>
            <p:nvPr/>
          </p:nvSpPr>
          <p:spPr>
            <a:xfrm>
              <a:off x="8508575" y="4731650"/>
              <a:ext cx="635400" cy="123600"/>
            </a:xfrm>
            <a:prstGeom prst="rect">
              <a:avLst/>
            </a:prstGeom>
            <a:solidFill>
              <a:srgbClr val="15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Custom 14">
      <a:dk1>
        <a:srgbClr val="003366"/>
      </a:dk1>
      <a:lt1>
        <a:srgbClr val="FFFFFF"/>
      </a:lt1>
      <a:dk2>
        <a:srgbClr val="000000"/>
      </a:dk2>
      <a:lt2>
        <a:srgbClr val="003366"/>
      </a:lt2>
      <a:accent1>
        <a:srgbClr val="7A7A7A"/>
      </a:accent1>
      <a:accent2>
        <a:srgbClr val="003366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581</Words>
  <Application>Microsoft Macintosh PowerPoint</Application>
  <PresentationFormat>On-screen Show (16:9)</PresentationFormat>
  <Paragraphs>72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Trebuchet MS</vt:lpstr>
      <vt:lpstr>Calibri</vt:lpstr>
      <vt:lpstr>simple-light-2</vt:lpstr>
      <vt:lpstr>Office Theme</vt:lpstr>
      <vt:lpstr>PowerPoint Presentation</vt:lpstr>
      <vt:lpstr>Project Goals, Home Screening Tool Research and Introduction</vt:lpstr>
      <vt:lpstr>Project Goals</vt:lpstr>
      <vt:lpstr>Project Goals cont..</vt:lpstr>
      <vt:lpstr>Pediatric Healthy Homes Screening Tool Founded on Research </vt:lpstr>
      <vt:lpstr>Infant/Toddler Home Screening Project is  A Primary Prevention strategy</vt:lpstr>
      <vt:lpstr>Turning Learning Objectives into Practice</vt:lpstr>
      <vt:lpstr>Home Screening Tool Introduction</vt:lpstr>
      <vt:lpstr>Home Screening Tool Score Range</vt:lpstr>
      <vt:lpstr>Home Screening Tool Introduction cont. . .</vt:lpstr>
      <vt:lpstr>PowerPoint Presentation</vt:lpstr>
      <vt:lpstr>PowerPoint Presentation</vt:lpstr>
      <vt:lpstr>PowerPoint Presentation</vt:lpstr>
      <vt:lpstr>PowerPoint Presentation</vt:lpstr>
      <vt:lpstr>Rater Reliability Tips, Tool Practice and Group Discussion</vt:lpstr>
      <vt:lpstr>MODULE: “EXTERIOR”</vt:lpstr>
      <vt:lpstr>Rater Tips</vt:lpstr>
      <vt:lpstr>Tips continued. . .</vt:lpstr>
      <vt:lpstr>PowerPoint Presentation</vt:lpstr>
      <vt:lpstr>Let’s Practice the Exterior! </vt:lpstr>
      <vt:lpstr>Chipping Paint Scale</vt:lpstr>
      <vt:lpstr>PowerPoint Presentation</vt:lpstr>
      <vt:lpstr>PowerPoint Presentation</vt:lpstr>
      <vt:lpstr>PowerPoint Presentation</vt:lpstr>
      <vt:lpstr>Look for indicators along the way </vt:lpstr>
      <vt:lpstr>PowerPoint Presentation</vt:lpstr>
      <vt:lpstr>PowerPoint Presentation</vt:lpstr>
      <vt:lpstr>PowerPoint Presentation</vt:lpstr>
      <vt:lpstr>MODULE: “PLAY ROOM”         (Any area of the house where children spend the most time)</vt:lpstr>
      <vt:lpstr>Let’s Practice the Interior!</vt:lpstr>
      <vt:lpstr>PowerPoint Presentation</vt:lpstr>
      <vt:lpstr>PowerPoint Presentation</vt:lpstr>
      <vt:lpstr>Is this CLEANABLE?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Rater Reliability Group Discussions (See additional pictured handout and discuss)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Peer Education Program</dc:title>
  <cp:lastModifiedBy>Paul Haan</cp:lastModifiedBy>
  <cp:revision>2</cp:revision>
  <dcterms:modified xsi:type="dcterms:W3CDTF">2019-08-19T19:25:36Z</dcterms:modified>
</cp:coreProperties>
</file>