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7" r:id="rId1"/>
    <p:sldMasterId id="2147483708" r:id="rId2"/>
    <p:sldMasterId id="2147483709" r:id="rId3"/>
    <p:sldMasterId id="2147483711"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5143500" type="screen16x9"/>
  <p:notesSz cx="6858000" cy="9144000"/>
  <p:embeddedFontLst>
    <p:embeddedFont>
      <p:font typeface="Arial Black" panose="020B0604020202020204" pitchFamily="34" charset="0"/>
      <p:regular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43"/>
  </p:normalViewPr>
  <p:slideViewPr>
    <p:cSldViewPr snapToGrid="0">
      <p:cViewPr varScale="1">
        <p:scale>
          <a:sx n="146" d="100"/>
          <a:sy n="146" d="100"/>
        </p:scale>
        <p:origin x="192" y="3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b="1">
                <a:highlight>
                  <a:srgbClr val="FFFF00"/>
                </a:highlight>
              </a:rPr>
              <a:t>Slides with Healthy Homes branding (on bottom) will be shown to the parents. The non-branded slides are just “cue cards” for educators</a:t>
            </a:r>
            <a:endParaRPr sz="1100" b="1" i="0" u="none" strike="noStrike" cap="none">
              <a:solidFill>
                <a:srgbClr val="000000"/>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 name="Google Shape;3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34c9088be_0_3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g434c9088be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434c9088be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434c9088be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highlight>
                  <a:srgbClr val="FFFF00"/>
                </a:highlight>
              </a:rPr>
              <a:t>SHARE WITH PARENT</a:t>
            </a:r>
            <a:endParaRPr>
              <a:solidFill>
                <a:schemeClr val="dk2"/>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4554b57712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PAUL (11.02) I think we still have a denominator problem here.  From both it is too easy to assume that the 80% for Grand Rapids suggests the denominator is all kids tested, when in fact the denominator is all kids with EBLs. I do not have the data to keep the denominator the same. So to keep this simple, my recommendation is that we show the graphic on the left, and not the graphic on the right.</a:t>
            </a:r>
            <a:endParaRPr/>
          </a:p>
        </p:txBody>
      </p:sp>
      <p:sp>
        <p:nvSpPr>
          <p:cNvPr id="509" name="Google Shape;509;g4554b57712_0_8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455f23b1e9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g455f23b1e9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r>
              <a:rPr lang="en"/>
              <a:t>Emphasize that children are not little adults. Children absorb more lead and their brains are still developing.</a:t>
            </a:r>
            <a:br>
              <a:rPr lang="en"/>
            </a:br>
            <a:endParaRPr sz="1100" b="0" i="0" u="none" strike="noStrike" cap="none">
              <a:solidFill>
                <a:srgbClr val="000000"/>
              </a:solidFill>
              <a:highlight>
                <a:srgbClr val="FFFF00"/>
              </a:highlight>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498a9c897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4498a9c897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highlight>
                  <a:srgbClr val="FFFF00"/>
                </a:highlight>
              </a:rPr>
              <a:t>SHARE WITH PARENT</a:t>
            </a:r>
            <a:endParaRPr sz="1100" b="0" i="0" u="none" strike="noStrike" cap="none">
              <a:solidFill>
                <a:srgbClr val="000000"/>
              </a:solidFill>
              <a:highlight>
                <a:srgbClr val="FFFF00"/>
              </a:highlight>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PAUL (11.02) - Picture of child suggests that we can rely on symptoms.  I would prefer pic of pregnant woman</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434c9088be_0_3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g434c9088be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Who am I (peer educator)?</a:t>
            </a:r>
            <a:endParaRPr/>
          </a:p>
          <a:p>
            <a:pPr marL="0" marR="0" lvl="0" indent="0" algn="l" rtl="0">
              <a:lnSpc>
                <a:spcPct val="100000"/>
              </a:lnSpc>
              <a:spcBef>
                <a:spcPts val="0"/>
              </a:spcBef>
              <a:spcAft>
                <a:spcPts val="0"/>
              </a:spcAft>
              <a:buClr>
                <a:srgbClr val="000000"/>
              </a:buClr>
              <a:buSzPts val="1100"/>
              <a:buFont typeface="Arial"/>
              <a:buNone/>
            </a:pPr>
            <a:r>
              <a:rPr lang="en"/>
              <a:t>Why am I here and from where?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0" name="Google Shape;8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9" name="Google Shape;8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Covering soil</a:t>
            </a:r>
            <a:endParaRPr/>
          </a:p>
          <a:p>
            <a:pPr marL="457200" marR="0" lvl="0" indent="-298450" algn="l" rtl="0">
              <a:lnSpc>
                <a:spcPct val="100000"/>
              </a:lnSpc>
              <a:spcBef>
                <a:spcPts val="0"/>
              </a:spcBef>
              <a:spcAft>
                <a:spcPts val="0"/>
              </a:spcAft>
              <a:buSzPts val="1100"/>
              <a:buChar char="-"/>
            </a:pPr>
            <a:r>
              <a:rPr lang="en"/>
              <a:t>Grass</a:t>
            </a:r>
            <a:endParaRPr/>
          </a:p>
          <a:p>
            <a:pPr marL="457200" marR="0" lvl="0" indent="-298450" algn="l" rtl="0">
              <a:lnSpc>
                <a:spcPct val="100000"/>
              </a:lnSpc>
              <a:spcBef>
                <a:spcPts val="0"/>
              </a:spcBef>
              <a:spcAft>
                <a:spcPts val="0"/>
              </a:spcAft>
              <a:buSzPts val="1100"/>
              <a:buChar char="-"/>
            </a:pPr>
            <a:r>
              <a:rPr lang="en"/>
              <a:t>6” of wood chips </a:t>
            </a:r>
            <a:endParaRPr/>
          </a:p>
          <a:p>
            <a:pPr marL="457200" marR="0" lvl="0" indent="-298450" algn="l" rtl="0">
              <a:lnSpc>
                <a:spcPct val="100000"/>
              </a:lnSpc>
              <a:spcBef>
                <a:spcPts val="0"/>
              </a:spcBef>
              <a:spcAft>
                <a:spcPts val="0"/>
              </a:spcAft>
              <a:buSzPts val="1100"/>
              <a:buChar char="-"/>
            </a:pPr>
            <a:r>
              <a:rPr lang="en"/>
              <a:t>Concrete</a:t>
            </a:r>
            <a:endParaRPr/>
          </a:p>
          <a:p>
            <a:pPr marL="457200" marR="0" lvl="0" indent="-298450" algn="l" rtl="0">
              <a:lnSpc>
                <a:spcPct val="100000"/>
              </a:lnSpc>
              <a:spcBef>
                <a:spcPts val="0"/>
              </a:spcBef>
              <a:spcAft>
                <a:spcPts val="0"/>
              </a:spcAft>
              <a:buSzPts val="1100"/>
              <a:buChar char="-"/>
            </a:pPr>
            <a:r>
              <a:rPr lang="en"/>
              <a:t>What else can you think of?</a:t>
            </a:r>
            <a:endParaRPr/>
          </a:p>
          <a:p>
            <a:pPr marL="0" marR="0" lvl="0" indent="0" algn="l" rtl="0">
              <a:lnSpc>
                <a:spcPct val="100000"/>
              </a:lnSpc>
              <a:spcBef>
                <a:spcPts val="0"/>
              </a:spcBef>
              <a:spcAft>
                <a:spcPts val="0"/>
              </a:spcAft>
              <a:buNone/>
            </a:pPr>
            <a:r>
              <a:rPr lang="en"/>
              <a:t>Gardens: not by drip lines of buildings. Consider raised beds with off-site soil.</a:t>
            </a:r>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8" name="Google Shape;83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434c9088be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6" name="Google Shape;846;g434c9088be_0_4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45d13ce5fc_2_4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 name="Google Shape;851;g45d13ce5fc_2_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434c9088be_0_3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g434c9088be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45d13ce5fc_2_4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8" name="Google Shape;868;g45d13ce5fc_2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434c9088be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g434c9088be_0_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highlight>
                  <a:srgbClr val="FFFF00"/>
                </a:highlight>
              </a:rPr>
              <a:t>Paul may have lead service line picture I believe?</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4736a685b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g4736a685ba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highlight>
                  <a:srgbClr val="FFFF00"/>
                </a:highlight>
              </a:rPr>
              <a:t>Paul may have lead service line picture I believe?</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434c9088be_0_4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434c9088be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55f23b1e9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455f23b1e9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Getting to know you (parent)?</a:t>
            </a:r>
            <a:endParaRPr/>
          </a:p>
          <a:p>
            <a:pPr marL="0" marR="0" lvl="0" indent="0" algn="l" rtl="0">
              <a:lnSpc>
                <a:spcPct val="100000"/>
              </a:lnSpc>
              <a:spcBef>
                <a:spcPts val="0"/>
              </a:spcBef>
              <a:spcAft>
                <a:spcPts val="0"/>
              </a:spcAft>
              <a:buClr>
                <a:srgbClr val="000000"/>
              </a:buClr>
              <a:buSzPts val="1100"/>
              <a:buFont typeface="Arial"/>
              <a:buNone/>
            </a:pPr>
            <a:r>
              <a:rPr lang="en"/>
              <a:t>Instructional design also says to collect demographics at beginning. However, I’m assuming that this can be moved to the end since this is part of the post-visit survey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434c9088be_0_4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g434c9088be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a:highlight>
                  <a:srgbClr val="FFFF00"/>
                </a:highlight>
              </a:rPr>
              <a:t>*Do demonstration and go over LSCP handout</a:t>
            </a:r>
            <a:endParaRPr sz="1200">
              <a:highlight>
                <a:srgbClr val="FFFF00"/>
              </a:highlight>
            </a:endParaRPr>
          </a:p>
          <a:p>
            <a:pPr marL="457200" lvl="0" indent="-304800" algn="l" rtl="0">
              <a:lnSpc>
                <a:spcPct val="90000"/>
              </a:lnSpc>
              <a:spcBef>
                <a:spcPts val="800"/>
              </a:spcBef>
              <a:spcAft>
                <a:spcPts val="0"/>
              </a:spcAft>
              <a:buClr>
                <a:schemeClr val="dk1"/>
              </a:buClr>
              <a:buSzPts val="1200"/>
              <a:buChar char="•"/>
            </a:pPr>
            <a:r>
              <a:rPr lang="en" sz="1200">
                <a:solidFill>
                  <a:schemeClr val="dk1"/>
                </a:solidFill>
              </a:rPr>
              <a:t>Double-bucket mopping</a:t>
            </a:r>
            <a:endParaRPr sz="1200">
              <a:solidFill>
                <a:schemeClr val="dk1"/>
              </a:solidFill>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rPr>
              <a:t>Spray bottle and paper towel</a:t>
            </a:r>
            <a:endParaRPr sz="1200">
              <a:solidFill>
                <a:schemeClr val="dk1"/>
              </a:solidFill>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rPr>
              <a:t>Cleanable surfaces</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434c9088be_0_4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 name="Google Shape;909;g434c9088be_0_4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434c9088be_0_4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g434c9088be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highlight>
                  <a:srgbClr val="FFFF00"/>
                </a:highlight>
              </a:rPr>
              <a:t>Simple-Low cost solutions</a:t>
            </a:r>
            <a:r>
              <a:rPr lang="en" b="1">
                <a:highlight>
                  <a:srgbClr val="FFFF00"/>
                </a:highlight>
              </a:rPr>
              <a:t> </a:t>
            </a:r>
            <a:r>
              <a:rPr lang="en" sz="1100" b="1" i="0" u="none" strike="noStrike" cap="none">
                <a:solidFill>
                  <a:srgbClr val="000000"/>
                </a:solidFill>
                <a:highlight>
                  <a:srgbClr val="FFFF00"/>
                </a:highlight>
              </a:rPr>
              <a:t>(~10 min) </a:t>
            </a:r>
            <a:endParaRPr sz="1100" b="1" i="0" u="none" strike="noStrike" cap="none">
              <a:solidFill>
                <a:srgbClr val="000000"/>
              </a:solidFill>
              <a:highlight>
                <a:srgbClr val="FFFF00"/>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434c9088be_0_4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 name="Google Shape;930;g434c9088be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1">
                <a:highlight>
                  <a:srgbClr val="FFFF00"/>
                </a:highlight>
              </a:rPr>
              <a:t>Go over handout (</a:t>
            </a:r>
            <a:r>
              <a:rPr lang="en" sz="1000" b="1" i="1">
                <a:solidFill>
                  <a:schemeClr val="dk1"/>
                </a:solidFill>
                <a:highlight>
                  <a:srgbClr val="FFFF00"/>
                </a:highlight>
              </a:rPr>
              <a:t>Get the Lead Out!; </a:t>
            </a:r>
            <a:r>
              <a:rPr lang="en" sz="1000" b="1">
                <a:solidFill>
                  <a:schemeClr val="dk1"/>
                </a:solidFill>
                <a:highlight>
                  <a:srgbClr val="FFFF00"/>
                </a:highlight>
              </a:rPr>
              <a:t>RRP-certified contractors, Do it yourself using LSWP resources)</a:t>
            </a:r>
            <a:endParaRPr sz="1000" b="1">
              <a:highlight>
                <a:srgbClr val="FFFF00"/>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4498a9c897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8" name="Google Shape;938;g4498a9c897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a:highlight>
                  <a:srgbClr val="FFFF00"/>
                </a:highlight>
              </a:rPr>
              <a:t>Go over lead testing handout with parent</a:t>
            </a:r>
            <a:endParaRPr b="1">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45d13ce5fc_2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4" name="Google Shape;944;g45d13ce5fc_2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434c9088be_0_5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g434c9088be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f91514ce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f91514c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434c9088be_0_3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434c9088be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34c9088be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434c9088b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434c9088be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g434c9088be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34c9088be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434c9088be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SHARE WITH PARENT</a:t>
            </a:r>
            <a:endParaRPr>
              <a:solidFill>
                <a:schemeClr val="dk1"/>
              </a:solidFill>
              <a:highlight>
                <a:srgbClr val="FFFF00"/>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2"/>
          <p:cNvSpPr txBox="1">
            <a:spLocks noGrp="1"/>
          </p:cNvSpPr>
          <p:nvPr>
            <p:ph type="subTitle"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22959" y="214953"/>
            <a:ext cx="7543800" cy="1088100"/>
          </a:xfrm>
          <a:prstGeom prst="rect">
            <a:avLst/>
          </a:prstGeom>
          <a:no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14"/>
          <p:cNvSpPr txBox="1">
            <a:spLocks noGrp="1"/>
          </p:cNvSpPr>
          <p:nvPr>
            <p:ph type="body" idx="1"/>
          </p:nvPr>
        </p:nvSpPr>
        <p:spPr>
          <a:xfrm>
            <a:off x="822958" y="1384300"/>
            <a:ext cx="3703200" cy="30174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1150" algn="l" rtl="0">
              <a:lnSpc>
                <a:spcPct val="90000"/>
              </a:lnSpc>
              <a:spcBef>
                <a:spcPts val="200"/>
              </a:spcBef>
              <a:spcAft>
                <a:spcPts val="0"/>
              </a:spcAft>
              <a:buClr>
                <a:schemeClr val="accent1"/>
              </a:buClr>
              <a:buSzPts val="1300"/>
              <a:buFont typeface="Calibri"/>
              <a:buChar char="◦"/>
              <a:defRPr sz="1400" b="0" i="0" u="none" strike="noStrike" cap="none">
                <a:solidFill>
                  <a:srgbClr val="3F3F3F"/>
                </a:solidFill>
                <a:latin typeface="Calibri"/>
                <a:ea typeface="Calibri"/>
                <a:cs typeface="Calibri"/>
                <a:sym typeface="Calibri"/>
              </a:defRPr>
            </a:lvl2pPr>
            <a:lvl3pPr marL="1371600" marR="0" lvl="2"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3pPr>
            <a:lvl4pPr marL="1828800" marR="0" lvl="3"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4pPr>
            <a:lvl5pPr marL="2286000" marR="0" lvl="4"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8pPr>
            <a:lvl9pPr marL="4114800" marR="0" lvl="8" indent="-292100" algn="l" rtl="0">
              <a:lnSpc>
                <a:spcPct val="90000"/>
              </a:lnSpc>
              <a:spcBef>
                <a:spcPts val="300"/>
              </a:spcBef>
              <a:spcAft>
                <a:spcPts val="30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87" name="Google Shape;87;p14"/>
          <p:cNvSpPr txBox="1">
            <a:spLocks noGrp="1"/>
          </p:cNvSpPr>
          <p:nvPr>
            <p:ph type="body" idx="2"/>
          </p:nvPr>
        </p:nvSpPr>
        <p:spPr>
          <a:xfrm>
            <a:off x="4663439" y="1384300"/>
            <a:ext cx="3703200" cy="30174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1150" algn="l" rtl="0">
              <a:lnSpc>
                <a:spcPct val="90000"/>
              </a:lnSpc>
              <a:spcBef>
                <a:spcPts val="200"/>
              </a:spcBef>
              <a:spcAft>
                <a:spcPts val="0"/>
              </a:spcAft>
              <a:buClr>
                <a:schemeClr val="accent1"/>
              </a:buClr>
              <a:buSzPts val="1300"/>
              <a:buFont typeface="Calibri"/>
              <a:buChar char="◦"/>
              <a:defRPr sz="1400" b="0" i="0" u="none" strike="noStrike" cap="none">
                <a:solidFill>
                  <a:srgbClr val="3F3F3F"/>
                </a:solidFill>
                <a:latin typeface="Calibri"/>
                <a:ea typeface="Calibri"/>
                <a:cs typeface="Calibri"/>
                <a:sym typeface="Calibri"/>
              </a:defRPr>
            </a:lvl2pPr>
            <a:lvl3pPr marL="1371600" marR="0" lvl="2"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3pPr>
            <a:lvl4pPr marL="1828800" marR="0" lvl="3"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4pPr>
            <a:lvl5pPr marL="2286000" marR="0" lvl="4"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8pPr>
            <a:lvl9pPr marL="4114800" marR="0" lvl="8" indent="-292100" algn="l" rtl="0">
              <a:lnSpc>
                <a:spcPct val="90000"/>
              </a:lnSpc>
              <a:spcBef>
                <a:spcPts val="300"/>
              </a:spcBef>
              <a:spcAft>
                <a:spcPts val="30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88" name="Google Shape;88;p14"/>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sldNum" idx="12"/>
          </p:nvPr>
        </p:nvSpPr>
        <p:spPr>
          <a:xfrm>
            <a:off x="7425343"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822959" y="214953"/>
            <a:ext cx="7543800" cy="1088100"/>
          </a:xfrm>
          <a:prstGeom prst="rect">
            <a:avLst/>
          </a:prstGeom>
          <a:no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3" name="Google Shape;93;p15"/>
          <p:cNvSpPr txBox="1">
            <a:spLocks noGrp="1"/>
          </p:cNvSpPr>
          <p:nvPr>
            <p:ph type="body" idx="1"/>
          </p:nvPr>
        </p:nvSpPr>
        <p:spPr>
          <a:xfrm>
            <a:off x="822959" y="1384300"/>
            <a:ext cx="7543800" cy="30174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1150" algn="l" rtl="0">
              <a:lnSpc>
                <a:spcPct val="90000"/>
              </a:lnSpc>
              <a:spcBef>
                <a:spcPts val="200"/>
              </a:spcBef>
              <a:spcAft>
                <a:spcPts val="0"/>
              </a:spcAft>
              <a:buClr>
                <a:schemeClr val="accent1"/>
              </a:buClr>
              <a:buSzPts val="1300"/>
              <a:buFont typeface="Calibri"/>
              <a:buChar char="◦"/>
              <a:defRPr sz="1400" b="0" i="0" u="none" strike="noStrike" cap="none">
                <a:solidFill>
                  <a:srgbClr val="3F3F3F"/>
                </a:solidFill>
                <a:latin typeface="Calibri"/>
                <a:ea typeface="Calibri"/>
                <a:cs typeface="Calibri"/>
                <a:sym typeface="Calibri"/>
              </a:defRPr>
            </a:lvl2pPr>
            <a:lvl3pPr marL="1371600" marR="0" lvl="2"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3pPr>
            <a:lvl4pPr marL="1828800" marR="0" lvl="3"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4pPr>
            <a:lvl5pPr marL="2286000" marR="0" lvl="4"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8pPr>
            <a:lvl9pPr marL="4114800" marR="0" lvl="8" indent="-292100" algn="l" rtl="0">
              <a:lnSpc>
                <a:spcPct val="90000"/>
              </a:lnSpc>
              <a:spcBef>
                <a:spcPts val="300"/>
              </a:spcBef>
              <a:spcAft>
                <a:spcPts val="30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94" name="Google Shape;94;p15"/>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sldNum" idx="12"/>
          </p:nvPr>
        </p:nvSpPr>
        <p:spPr>
          <a:xfrm>
            <a:off x="7425343"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9" name="Google Shape;99;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0" name="Google Shape;100;p1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03" name="Google Shape;103;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04" name="Google Shape;104;p1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18"/>
          <p:cNvSpPr/>
          <p:nvPr/>
        </p:nvSpPr>
        <p:spPr>
          <a:xfrm>
            <a:off x="12" y="0"/>
            <a:ext cx="3038100" cy="51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3030052" y="0"/>
            <a:ext cx="48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txBox="1">
            <a:spLocks noGrp="1"/>
          </p:cNvSpPr>
          <p:nvPr>
            <p:ph type="title"/>
          </p:nvPr>
        </p:nvSpPr>
        <p:spPr>
          <a:xfrm>
            <a:off x="342900" y="445768"/>
            <a:ext cx="2400300" cy="1714500"/>
          </a:xfrm>
          <a:prstGeom prst="rect">
            <a:avLst/>
          </a:prstGeom>
          <a:noFill/>
          <a:ln>
            <a:noFill/>
          </a:ln>
        </p:spPr>
        <p:txBody>
          <a:bodyPr spcFirstLastPara="1" wrap="square" lIns="91425" tIns="91425" rIns="91425" bIns="91425" anchor="b" anchorCtr="0">
            <a:noAutofit/>
          </a:bodyPr>
          <a:lstStyle>
            <a:lvl1pPr marR="0" lvl="0" algn="l" rtl="0">
              <a:lnSpc>
                <a:spcPct val="85000"/>
              </a:lnSpc>
              <a:spcBef>
                <a:spcPts val="0"/>
              </a:spcBef>
              <a:spcAft>
                <a:spcPts val="0"/>
              </a:spcAft>
              <a:buClr>
                <a:srgbClr val="FFFFFF"/>
              </a:buClr>
              <a:buSzPts val="2700"/>
              <a:buFont typeface="Calibri"/>
              <a:buNone/>
              <a:defRPr sz="2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 name="Google Shape;109;p18"/>
          <p:cNvSpPr txBox="1">
            <a:spLocks noGrp="1"/>
          </p:cNvSpPr>
          <p:nvPr>
            <p:ph type="body" idx="1"/>
          </p:nvPr>
        </p:nvSpPr>
        <p:spPr>
          <a:xfrm>
            <a:off x="3600450" y="548639"/>
            <a:ext cx="4869300" cy="39435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1150" algn="l" rtl="0">
              <a:lnSpc>
                <a:spcPct val="90000"/>
              </a:lnSpc>
              <a:spcBef>
                <a:spcPts val="200"/>
              </a:spcBef>
              <a:spcAft>
                <a:spcPts val="0"/>
              </a:spcAft>
              <a:buClr>
                <a:schemeClr val="accent1"/>
              </a:buClr>
              <a:buSzPts val="1300"/>
              <a:buFont typeface="Calibri"/>
              <a:buChar char="◦"/>
              <a:defRPr sz="1400" b="0" i="0" u="none" strike="noStrike" cap="none">
                <a:solidFill>
                  <a:srgbClr val="3F3F3F"/>
                </a:solidFill>
                <a:latin typeface="Calibri"/>
                <a:ea typeface="Calibri"/>
                <a:cs typeface="Calibri"/>
                <a:sym typeface="Calibri"/>
              </a:defRPr>
            </a:lvl2pPr>
            <a:lvl3pPr marL="1371600" marR="0" lvl="2"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3pPr>
            <a:lvl4pPr marL="1828800" marR="0" lvl="3"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4pPr>
            <a:lvl5pPr marL="2286000" marR="0" lvl="4"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8pPr>
            <a:lvl9pPr marL="4114800" marR="0" lvl="8" indent="-292100" algn="l" rtl="0">
              <a:lnSpc>
                <a:spcPct val="90000"/>
              </a:lnSpc>
              <a:spcBef>
                <a:spcPts val="300"/>
              </a:spcBef>
              <a:spcAft>
                <a:spcPts val="300"/>
              </a:spcAft>
              <a:buClr>
                <a:schemeClr val="accent1"/>
              </a:buClr>
              <a:buSzPts val="10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10" name="Google Shape;110;p18"/>
          <p:cNvSpPr txBox="1">
            <a:spLocks noGrp="1"/>
          </p:cNvSpPr>
          <p:nvPr>
            <p:ph type="body" idx="2"/>
          </p:nvPr>
        </p:nvSpPr>
        <p:spPr>
          <a:xfrm>
            <a:off x="342900" y="2194559"/>
            <a:ext cx="2400300" cy="2534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900"/>
              </a:spcBef>
              <a:spcAft>
                <a:spcPts val="0"/>
              </a:spcAft>
              <a:buClr>
                <a:schemeClr val="accent1"/>
              </a:buClr>
              <a:buSzPts val="1100"/>
              <a:buFont typeface="Calibri"/>
              <a:buNone/>
              <a:defRPr sz="11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800"/>
              <a:buFont typeface="Calibri"/>
              <a:buNone/>
              <a:defRPr sz="8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9pPr>
          </a:lstStyle>
          <a:p>
            <a:endParaRPr/>
          </a:p>
        </p:txBody>
      </p:sp>
      <p:sp>
        <p:nvSpPr>
          <p:cNvPr id="111" name="Google Shape;111;p18"/>
          <p:cNvSpPr txBox="1">
            <a:spLocks noGrp="1"/>
          </p:cNvSpPr>
          <p:nvPr>
            <p:ph type="dt" idx="10"/>
          </p:nvPr>
        </p:nvSpPr>
        <p:spPr>
          <a:xfrm>
            <a:off x="349134" y="4844839"/>
            <a:ext cx="19638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ftr" idx="11"/>
          </p:nvPr>
        </p:nvSpPr>
        <p:spPr>
          <a:xfrm>
            <a:off x="3600450" y="4844839"/>
            <a:ext cx="34863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700"/>
              <a:buFont typeface="Calibri"/>
              <a:buNone/>
              <a:defRPr sz="7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sldNum" idx="12"/>
          </p:nvPr>
        </p:nvSpPr>
        <p:spPr>
          <a:xfrm>
            <a:off x="7425343"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chemeClr val="dk2"/>
              </a:buClr>
              <a:buSzPts val="200"/>
              <a:buFont typeface="Calibri"/>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6" name="Google Shape;116;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17" name="Google Shape;117;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18" name="Google Shape;118;p1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121" name="Google Shape;121;p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4" name="Google Shape;124;p2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27" name="Google Shape;127;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28" name="Google Shape;128;p2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31" name="Google Shape;131;p2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135" name="Google Shape;135;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36" name="Google Shape;136;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7" name="Google Shape;137;p2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8"/>
        <p:cNvGrpSpPr/>
        <p:nvPr/>
      </p:nvGrpSpPr>
      <p:grpSpPr>
        <a:xfrm>
          <a:off x="0" y="0"/>
          <a:ext cx="0" cy="0"/>
          <a:chOff x="0" y="0"/>
          <a:chExt cx="0" cy="0"/>
        </a:xfrm>
      </p:grpSpPr>
      <p:sp>
        <p:nvSpPr>
          <p:cNvPr id="139" name="Google Shape;139;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40" name="Google Shape;140;p2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143" name="Google Shape;143;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44" name="Google Shape;144;p2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3" name="Google Shape;153;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Google Shape;154;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5" name="Google Shape;155;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6" name="Google Shape;156;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7"/>
        <p:cNvGrpSpPr/>
        <p:nvPr/>
      </p:nvGrpSpPr>
      <p:grpSpPr>
        <a:xfrm>
          <a:off x="0" y="0"/>
          <a:ext cx="0" cy="0"/>
          <a:chOff x="0" y="0"/>
          <a:chExt cx="0" cy="0"/>
        </a:xfrm>
      </p:grpSpPr>
      <p:sp>
        <p:nvSpPr>
          <p:cNvPr id="158" name="Google Shape;158;p2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9" name="Google Shape;159;p29"/>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5" name="Google Shape;165;p3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6" name="Google Shape;166;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7" name="Google Shape;167;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8" name="Google Shape;168;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1" name="Google Shape;171;p3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2" name="Google Shape;172;p3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3" name="Google Shape;173;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8" name="Google Shape;178;p3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9" name="Google Shape;179;p3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0" name="Google Shape;180;p3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1" name="Google Shape;181;p3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2" name="Google Shape;182;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3" name="Google Shape;183;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4" name="Google Shape;184;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7" name="Google Shape;187;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8" name="Google Shape;188;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9" name="Google Shape;189;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
        <p:cNvGrpSpPr/>
        <p:nvPr/>
      </p:nvGrpSpPr>
      <p:grpSpPr>
        <a:xfrm>
          <a:off x="0" y="0"/>
          <a:ext cx="0" cy="0"/>
          <a:chOff x="0" y="0"/>
          <a:chExt cx="0" cy="0"/>
        </a:xfrm>
      </p:grpSpPr>
      <p:sp>
        <p:nvSpPr>
          <p:cNvPr id="191" name="Google Shape;191;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2" name="Google Shape;192;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3" name="Google Shape;193;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96" name="Google Shape;196;p3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97" name="Google Shape;197;p3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98" name="Google Shape;198;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9" name="Google Shape;199;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0" name="Google Shape;200;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03" name="Google Shape;203;p36"/>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04" name="Google Shape;204;p3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05" name="Google Shape;205;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6" name="Google Shape;206;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7" name="Google Shape;207;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0" name="Google Shape;210;p3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1" name="Google Shape;211;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2" name="Google Shape;212;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3" name="Google Shape;213;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6" name="Google Shape;216;p38"/>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7" name="Google Shape;217;p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8" name="Google Shape;218;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9" name="Google Shape;219;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7"/>
        <p:cNvGrpSpPr/>
        <p:nvPr/>
      </p:nvGrpSpPr>
      <p:grpSpPr>
        <a:xfrm>
          <a:off x="0" y="0"/>
          <a:ext cx="0" cy="0"/>
          <a:chOff x="0" y="0"/>
          <a:chExt cx="0" cy="0"/>
        </a:xfrm>
      </p:grpSpPr>
      <p:sp>
        <p:nvSpPr>
          <p:cNvPr id="298" name="Google Shape;298;p55"/>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99" name="Google Shape;299;p55"/>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0" name="Google Shape;300;p5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01" name="Google Shape;301;p5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02" name="Google Shape;302;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3"/>
        <p:cNvGrpSpPr/>
        <p:nvPr/>
      </p:nvGrpSpPr>
      <p:grpSpPr>
        <a:xfrm>
          <a:off x="0" y="0"/>
          <a:ext cx="0" cy="0"/>
          <a:chOff x="0" y="0"/>
          <a:chExt cx="0" cy="0"/>
        </a:xfrm>
      </p:grpSpPr>
      <p:sp>
        <p:nvSpPr>
          <p:cNvPr id="304" name="Google Shape;304;p56"/>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05" name="Google Shape;305;p56"/>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06" name="Google Shape;306;p5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07" name="Google Shape;307;p5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08" name="Google Shape;308;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9"/>
        <p:cNvGrpSpPr/>
        <p:nvPr/>
      </p:nvGrpSpPr>
      <p:grpSpPr>
        <a:xfrm>
          <a:off x="0" y="0"/>
          <a:ext cx="0" cy="0"/>
          <a:chOff x="0" y="0"/>
          <a:chExt cx="0" cy="0"/>
        </a:xfrm>
      </p:grpSpPr>
      <p:sp>
        <p:nvSpPr>
          <p:cNvPr id="310" name="Google Shape;310;p5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11" name="Google Shape;311;p57"/>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2" name="Google Shape;312;p57"/>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3" name="Google Shape;313;p5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4" name="Google Shape;314;p5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5" name="Google Shape;315;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6"/>
        <p:cNvGrpSpPr/>
        <p:nvPr/>
      </p:nvGrpSpPr>
      <p:grpSpPr>
        <a:xfrm>
          <a:off x="0" y="0"/>
          <a:ext cx="0" cy="0"/>
          <a:chOff x="0" y="0"/>
          <a:chExt cx="0" cy="0"/>
        </a:xfrm>
      </p:grpSpPr>
      <p:sp>
        <p:nvSpPr>
          <p:cNvPr id="317" name="Google Shape;317;p58"/>
          <p:cNvSpPr txBox="1">
            <a:spLocks noGrp="1"/>
          </p:cNvSpPr>
          <p:nvPr>
            <p:ph type="title"/>
          </p:nvPr>
        </p:nvSpPr>
        <p:spPr>
          <a:xfrm>
            <a:off x="629841"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18" name="Google Shape;318;p58"/>
          <p:cNvSpPr txBox="1">
            <a:spLocks noGrp="1"/>
          </p:cNvSpPr>
          <p:nvPr>
            <p:ph type="body" idx="1"/>
          </p:nvPr>
        </p:nvSpPr>
        <p:spPr>
          <a:xfrm>
            <a:off x="629841" y="1260872"/>
            <a:ext cx="38685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19" name="Google Shape;319;p58"/>
          <p:cNvSpPr txBox="1">
            <a:spLocks noGrp="1"/>
          </p:cNvSpPr>
          <p:nvPr>
            <p:ph type="body" idx="2"/>
          </p:nvPr>
        </p:nvSpPr>
        <p:spPr>
          <a:xfrm>
            <a:off x="629841" y="1878806"/>
            <a:ext cx="38685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0" name="Google Shape;320;p58"/>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21" name="Google Shape;321;p58"/>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2" name="Google Shape;322;p5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3" name="Google Shape;323;p5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4" name="Google Shape;324;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0"/>
        <p:cNvGrpSpPr/>
        <p:nvPr/>
      </p:nvGrpSpPr>
      <p:grpSpPr>
        <a:xfrm>
          <a:off x="0" y="0"/>
          <a:ext cx="0" cy="0"/>
          <a:chOff x="0" y="0"/>
          <a:chExt cx="0" cy="0"/>
        </a:xfrm>
      </p:grpSpPr>
      <p:sp>
        <p:nvSpPr>
          <p:cNvPr id="331" name="Google Shape;331;p6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2" name="Google Shape;332;p6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3" name="Google Shape;333;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4"/>
        <p:cNvGrpSpPr/>
        <p:nvPr/>
      </p:nvGrpSpPr>
      <p:grpSpPr>
        <a:xfrm>
          <a:off x="0" y="0"/>
          <a:ext cx="0" cy="0"/>
          <a:chOff x="0" y="0"/>
          <a:chExt cx="0" cy="0"/>
        </a:xfrm>
      </p:grpSpPr>
      <p:sp>
        <p:nvSpPr>
          <p:cNvPr id="335" name="Google Shape;335;p61"/>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36" name="Google Shape;336;p61"/>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37" name="Google Shape;337;p61"/>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38" name="Google Shape;338;p6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9" name="Google Shape;339;p6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0" name="Google Shape;340;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1"/>
        <p:cNvGrpSpPr/>
        <p:nvPr/>
      </p:nvGrpSpPr>
      <p:grpSpPr>
        <a:xfrm>
          <a:off x="0" y="0"/>
          <a:ext cx="0" cy="0"/>
          <a:chOff x="0" y="0"/>
          <a:chExt cx="0" cy="0"/>
        </a:xfrm>
      </p:grpSpPr>
      <p:sp>
        <p:nvSpPr>
          <p:cNvPr id="342" name="Google Shape;342;p62"/>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43" name="Google Shape;343;p62"/>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4" name="Google Shape;344;p62"/>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45" name="Google Shape;345;p6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6" name="Google Shape;346;p6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7" name="Google Shape;347;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8"/>
        <p:cNvGrpSpPr/>
        <p:nvPr/>
      </p:nvGrpSpPr>
      <p:grpSpPr>
        <a:xfrm>
          <a:off x="0" y="0"/>
          <a:ext cx="0" cy="0"/>
          <a:chOff x="0" y="0"/>
          <a:chExt cx="0" cy="0"/>
        </a:xfrm>
      </p:grpSpPr>
      <p:sp>
        <p:nvSpPr>
          <p:cNvPr id="349" name="Google Shape;349;p6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50" name="Google Shape;350;p6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1" name="Google Shape;351;p6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2" name="Google Shape;352;p6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3" name="Google Shape;353;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4"/>
        <p:cNvGrpSpPr/>
        <p:nvPr/>
      </p:nvGrpSpPr>
      <p:grpSpPr>
        <a:xfrm>
          <a:off x="0" y="0"/>
          <a:ext cx="0" cy="0"/>
          <a:chOff x="0" y="0"/>
          <a:chExt cx="0" cy="0"/>
        </a:xfrm>
      </p:grpSpPr>
      <p:sp>
        <p:nvSpPr>
          <p:cNvPr id="355" name="Google Shape;355;p64"/>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56" name="Google Shape;356;p6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7" name="Google Shape;357;p6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8" name="Google Shape;358;p6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9" name="Google Shape;359;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6"/>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7"/>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5" name="Google Shape;45;p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29841"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629841" y="1260872"/>
            <a:ext cx="38685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body" idx="2"/>
          </p:nvPr>
        </p:nvSpPr>
        <p:spPr>
          <a:xfrm>
            <a:off x="629841" y="1878806"/>
            <a:ext cx="38685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9"/>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10"/>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2" name="Google Shape;8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3" name="Google Shape;83;p1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7" name="Google Shape;147;p2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8" name="Google Shape;148;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9" name="Google Shape;149;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0" name="Google Shape;150;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53"/>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87" name="Google Shape;287;p53"/>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8" name="Google Shape;288;p5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89" name="Google Shape;289;p5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90" name="Google Shape;290;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04" r:id="rId7"/>
    <p:sldLayoutId id="2147483705"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png"/><Relationship Id="rId12" Type="http://schemas.openxmlformats.org/officeDocument/2006/relationships/image" Target="../media/image66.png"/><Relationship Id="rId2" Type="http://schemas.openxmlformats.org/officeDocument/2006/relationships/notesSlide" Target="../notesSlides/notesSlide37.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5"/>
          <p:cNvSpPr txBox="1">
            <a:spLocks noGrp="1"/>
          </p:cNvSpPr>
          <p:nvPr>
            <p:ph type="ctrTitle"/>
          </p:nvPr>
        </p:nvSpPr>
        <p:spPr>
          <a:xfrm>
            <a:off x="0" y="2345125"/>
            <a:ext cx="7085700" cy="6045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chemeClr val="dk1"/>
              </a:buClr>
              <a:buSzPts val="4500"/>
              <a:buFont typeface="Calibri"/>
              <a:buNone/>
            </a:pPr>
            <a:r>
              <a:rPr lang="en" sz="3000" b="0" i="0" u="none" strike="noStrike" cap="none">
                <a:solidFill>
                  <a:srgbClr val="222222"/>
                </a:solidFill>
                <a:highlight>
                  <a:srgbClr val="FFFFFF"/>
                </a:highlight>
                <a:latin typeface="Tahoma"/>
                <a:ea typeface="Tahoma"/>
                <a:cs typeface="Tahoma"/>
                <a:sym typeface="Tahoma"/>
              </a:rPr>
              <a:t>Peer Education Program</a:t>
            </a:r>
            <a:endParaRPr sz="3000" b="0" i="0" u="none" strike="noStrike" cap="none">
              <a:solidFill>
                <a:srgbClr val="222222"/>
              </a:solidFill>
              <a:latin typeface="Tahoma"/>
              <a:ea typeface="Tahoma"/>
              <a:cs typeface="Tahoma"/>
              <a:sym typeface="Tahoma"/>
            </a:endParaRPr>
          </a:p>
        </p:txBody>
      </p:sp>
      <p:pic>
        <p:nvPicPr>
          <p:cNvPr id="365" name="Google Shape;365;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74363" y="4347088"/>
            <a:ext cx="1799569" cy="427425"/>
          </a:xfrm>
          <a:prstGeom prst="rect">
            <a:avLst/>
          </a:prstGeom>
          <a:noFill/>
          <a:ln>
            <a:noFill/>
          </a:ln>
        </p:spPr>
      </p:pic>
      <p:sp>
        <p:nvSpPr>
          <p:cNvPr id="366" name="Google Shape;366;p65"/>
          <p:cNvSpPr txBox="1">
            <a:spLocks noGrp="1"/>
          </p:cNvSpPr>
          <p:nvPr>
            <p:ph type="ctrTitle"/>
          </p:nvPr>
        </p:nvSpPr>
        <p:spPr>
          <a:xfrm>
            <a:off x="5" y="1558500"/>
            <a:ext cx="7085700" cy="839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500" b="1" i="0" u="none" strike="noStrike" cap="none">
                <a:solidFill>
                  <a:srgbClr val="222222"/>
                </a:solidFill>
                <a:highlight>
                  <a:srgbClr val="FFFFFF"/>
                </a:highlight>
                <a:latin typeface="Tahoma"/>
                <a:ea typeface="Tahoma"/>
                <a:cs typeface="Tahoma"/>
                <a:sym typeface="Tahoma"/>
              </a:rPr>
              <a:t>Lead 101</a:t>
            </a:r>
            <a:endParaRPr sz="4500" b="1" i="0" u="none" strike="noStrike" cap="none">
              <a:solidFill>
                <a:srgbClr val="222222"/>
              </a:solidFill>
              <a:latin typeface="Tahoma"/>
              <a:ea typeface="Tahoma"/>
              <a:cs typeface="Tahoma"/>
              <a:sym typeface="Tahoma"/>
            </a:endParaRPr>
          </a:p>
        </p:txBody>
      </p:sp>
      <p:pic>
        <p:nvPicPr>
          <p:cNvPr id="367" name="Google Shape;367;p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85550" y="-27475"/>
            <a:ext cx="2058450" cy="5170976"/>
          </a:xfrm>
          <a:prstGeom prst="rect">
            <a:avLst/>
          </a:prstGeom>
          <a:noFill/>
          <a:ln>
            <a:noFill/>
          </a:ln>
        </p:spPr>
      </p:pic>
      <p:pic>
        <p:nvPicPr>
          <p:cNvPr id="368" name="Google Shape;368;p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6075" y="4441650"/>
            <a:ext cx="4010025" cy="332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4"/>
          <p:cNvSpPr/>
          <p:nvPr/>
        </p:nvSpPr>
        <p:spPr>
          <a:xfrm>
            <a:off x="4523575" y="42625"/>
            <a:ext cx="68700" cy="47274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9" name="Google Shape;469;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8078" y="2201075"/>
            <a:ext cx="1606022" cy="2148810"/>
          </a:xfrm>
          <a:prstGeom prst="rect">
            <a:avLst/>
          </a:prstGeom>
          <a:noFill/>
          <a:ln>
            <a:noFill/>
          </a:ln>
        </p:spPr>
      </p:pic>
      <p:cxnSp>
        <p:nvCxnSpPr>
          <p:cNvPr id="470" name="Google Shape;470;p74"/>
          <p:cNvCxnSpPr/>
          <p:nvPr/>
        </p:nvCxnSpPr>
        <p:spPr>
          <a:xfrm rot="10800000" flipH="1">
            <a:off x="5838346" y="2631917"/>
            <a:ext cx="1416300" cy="9000"/>
          </a:xfrm>
          <a:prstGeom prst="straightConnector1">
            <a:avLst/>
          </a:prstGeom>
          <a:noFill/>
          <a:ln w="28575" cap="flat" cmpd="sng">
            <a:solidFill>
              <a:schemeClr val="dk2"/>
            </a:solidFill>
            <a:prstDash val="solid"/>
            <a:round/>
            <a:headEnd type="none" w="sm" len="sm"/>
            <a:tailEnd type="triangle" w="med" len="med"/>
          </a:ln>
        </p:spPr>
      </p:cxnSp>
      <p:grpSp>
        <p:nvGrpSpPr>
          <p:cNvPr id="471" name="Google Shape;471;p74"/>
          <p:cNvGrpSpPr/>
          <p:nvPr/>
        </p:nvGrpSpPr>
        <p:grpSpPr>
          <a:xfrm>
            <a:off x="13" y="4701774"/>
            <a:ext cx="9143975" cy="393200"/>
            <a:chOff x="0" y="4596699"/>
            <a:chExt cx="9143975" cy="393200"/>
          </a:xfrm>
        </p:grpSpPr>
        <p:pic>
          <p:nvPicPr>
            <p:cNvPr id="472" name="Google Shape;472;p7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473" name="Google Shape;473;p74"/>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4"/>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5" name="Google Shape;475;p74"/>
          <p:cNvSpPr txBox="1"/>
          <p:nvPr/>
        </p:nvSpPr>
        <p:spPr>
          <a:xfrm>
            <a:off x="7276013" y="2864685"/>
            <a:ext cx="404700" cy="53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 name="Google Shape;476;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25421" y="2113666"/>
            <a:ext cx="1606022" cy="2148810"/>
          </a:xfrm>
          <a:prstGeom prst="rect">
            <a:avLst/>
          </a:prstGeom>
          <a:noFill/>
          <a:ln>
            <a:noFill/>
          </a:ln>
        </p:spPr>
      </p:pic>
      <p:cxnSp>
        <p:nvCxnSpPr>
          <p:cNvPr id="477" name="Google Shape;477;p74"/>
          <p:cNvCxnSpPr/>
          <p:nvPr/>
        </p:nvCxnSpPr>
        <p:spPr>
          <a:xfrm>
            <a:off x="5793555" y="3105349"/>
            <a:ext cx="1376400" cy="8700"/>
          </a:xfrm>
          <a:prstGeom prst="straightConnector1">
            <a:avLst/>
          </a:prstGeom>
          <a:noFill/>
          <a:ln w="28575" cap="flat" cmpd="sng">
            <a:solidFill>
              <a:schemeClr val="dk2"/>
            </a:solidFill>
            <a:prstDash val="solid"/>
            <a:round/>
            <a:headEnd type="none" w="sm" len="sm"/>
            <a:tailEnd type="triangle" w="med" len="med"/>
          </a:ln>
        </p:spPr>
      </p:cxnSp>
      <p:cxnSp>
        <p:nvCxnSpPr>
          <p:cNvPr id="478" name="Google Shape;478;p74"/>
          <p:cNvCxnSpPr/>
          <p:nvPr/>
        </p:nvCxnSpPr>
        <p:spPr>
          <a:xfrm>
            <a:off x="5868884" y="3618889"/>
            <a:ext cx="1355100" cy="11700"/>
          </a:xfrm>
          <a:prstGeom prst="straightConnector1">
            <a:avLst/>
          </a:prstGeom>
          <a:noFill/>
          <a:ln w="28575" cap="flat" cmpd="sng">
            <a:solidFill>
              <a:schemeClr val="dk2"/>
            </a:solidFill>
            <a:prstDash val="solid"/>
            <a:round/>
            <a:headEnd type="none" w="sm" len="sm"/>
            <a:tailEnd type="triangle" w="med" len="med"/>
          </a:ln>
        </p:spPr>
      </p:cxnSp>
      <p:cxnSp>
        <p:nvCxnSpPr>
          <p:cNvPr id="479" name="Google Shape;479;p74"/>
          <p:cNvCxnSpPr/>
          <p:nvPr/>
        </p:nvCxnSpPr>
        <p:spPr>
          <a:xfrm>
            <a:off x="5893942" y="4091747"/>
            <a:ext cx="1305000" cy="9600"/>
          </a:xfrm>
          <a:prstGeom prst="straightConnector1">
            <a:avLst/>
          </a:prstGeom>
          <a:noFill/>
          <a:ln w="28575" cap="flat" cmpd="sng">
            <a:solidFill>
              <a:schemeClr val="dk2"/>
            </a:solidFill>
            <a:prstDash val="solid"/>
            <a:round/>
            <a:headEnd type="none" w="sm" len="sm"/>
            <a:tailEnd type="triangle" w="med" len="med"/>
          </a:ln>
        </p:spPr>
      </p:cxnSp>
      <p:cxnSp>
        <p:nvCxnSpPr>
          <p:cNvPr id="480" name="Google Shape;480;p74"/>
          <p:cNvCxnSpPr/>
          <p:nvPr/>
        </p:nvCxnSpPr>
        <p:spPr>
          <a:xfrm rot="10800000" flipH="1">
            <a:off x="1442148" y="3270987"/>
            <a:ext cx="1416300" cy="9000"/>
          </a:xfrm>
          <a:prstGeom prst="straightConnector1">
            <a:avLst/>
          </a:prstGeom>
          <a:noFill/>
          <a:ln w="28575" cap="flat" cmpd="sng">
            <a:solidFill>
              <a:schemeClr val="dk2"/>
            </a:solidFill>
            <a:prstDash val="solid"/>
            <a:round/>
            <a:headEnd type="none" w="sm" len="sm"/>
            <a:tailEnd type="triangle" w="med" len="med"/>
          </a:ln>
        </p:spPr>
      </p:cxnSp>
      <p:sp>
        <p:nvSpPr>
          <p:cNvPr id="481" name="Google Shape;481;p74"/>
          <p:cNvSpPr/>
          <p:nvPr/>
        </p:nvSpPr>
        <p:spPr>
          <a:xfrm>
            <a:off x="525753" y="2667929"/>
            <a:ext cx="1082400" cy="1039800"/>
          </a:xfrm>
          <a:prstGeom prst="ellipse">
            <a:avLst/>
          </a:prstGeom>
          <a:solidFill>
            <a:srgbClr val="E457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4"/>
          <p:cNvSpPr txBox="1"/>
          <p:nvPr/>
        </p:nvSpPr>
        <p:spPr>
          <a:xfrm>
            <a:off x="7276013" y="2910758"/>
            <a:ext cx="519900"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CC0000"/>
                </a:solidFill>
                <a:latin typeface="Arial"/>
                <a:ea typeface="Arial"/>
                <a:cs typeface="Arial"/>
                <a:sym typeface="Arial"/>
              </a:rPr>
              <a:t>40</a:t>
            </a:r>
            <a:endParaRPr sz="1800" b="1" i="0" u="none" strike="noStrike" cap="none">
              <a:solidFill>
                <a:srgbClr val="CC0000"/>
              </a:solidFill>
              <a:latin typeface="Arial"/>
              <a:ea typeface="Arial"/>
              <a:cs typeface="Arial"/>
              <a:sym typeface="Arial"/>
            </a:endParaRPr>
          </a:p>
        </p:txBody>
      </p:sp>
      <p:sp>
        <p:nvSpPr>
          <p:cNvPr id="483" name="Google Shape;483;p74"/>
          <p:cNvSpPr txBox="1"/>
          <p:nvPr/>
        </p:nvSpPr>
        <p:spPr>
          <a:xfrm>
            <a:off x="2907065" y="2856768"/>
            <a:ext cx="5199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CC0000"/>
                </a:solidFill>
                <a:latin typeface="Arial"/>
                <a:ea typeface="Arial"/>
                <a:cs typeface="Arial"/>
                <a:sym typeface="Arial"/>
              </a:rPr>
              <a:t>40</a:t>
            </a:r>
            <a:endParaRPr sz="1800" b="1" i="0" u="none" strike="noStrike" cap="none">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4"/>
          <p:cNvSpPr txBox="1"/>
          <p:nvPr/>
        </p:nvSpPr>
        <p:spPr>
          <a:xfrm>
            <a:off x="356900" y="2786668"/>
            <a:ext cx="1376400" cy="8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Calibri"/>
                <a:ea typeface="Calibri"/>
                <a:cs typeface="Calibri"/>
                <a:sym typeface="Calibri"/>
              </a:rPr>
              <a:t>40</a:t>
            </a:r>
            <a:endParaRPr sz="3600" b="1" i="0" u="none" strike="noStrike" cap="none">
              <a:solidFill>
                <a:schemeClr val="lt1"/>
              </a:solidFill>
              <a:latin typeface="Calibri"/>
              <a:ea typeface="Calibri"/>
              <a:cs typeface="Calibri"/>
              <a:sym typeface="Calibri"/>
            </a:endParaRPr>
          </a:p>
        </p:txBody>
      </p:sp>
      <p:grpSp>
        <p:nvGrpSpPr>
          <p:cNvPr id="485" name="Google Shape;485;p74"/>
          <p:cNvGrpSpPr/>
          <p:nvPr/>
        </p:nvGrpSpPr>
        <p:grpSpPr>
          <a:xfrm>
            <a:off x="5485379" y="2411230"/>
            <a:ext cx="519962" cy="374921"/>
            <a:chOff x="682175" y="2631132"/>
            <a:chExt cx="498000" cy="313165"/>
          </a:xfrm>
        </p:grpSpPr>
        <p:sp>
          <p:nvSpPr>
            <p:cNvPr id="486" name="Google Shape;486;p74"/>
            <p:cNvSpPr/>
            <p:nvPr/>
          </p:nvSpPr>
          <p:spPr>
            <a:xfrm>
              <a:off x="725075" y="2662597"/>
              <a:ext cx="295200" cy="281700"/>
            </a:xfrm>
            <a:prstGeom prst="ellipse">
              <a:avLst/>
            </a:prstGeom>
            <a:solidFill>
              <a:srgbClr val="E457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4"/>
            <p:cNvSpPr txBox="1"/>
            <p:nvPr/>
          </p:nvSpPr>
          <p:spPr>
            <a:xfrm>
              <a:off x="682175" y="2631132"/>
              <a:ext cx="498000" cy="281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libri"/>
                  <a:ea typeface="Calibri"/>
                  <a:cs typeface="Calibri"/>
                  <a:sym typeface="Calibri"/>
                </a:rPr>
                <a:t>10</a:t>
              </a:r>
              <a:endParaRPr sz="1500" b="1" i="0" u="none" strike="noStrike" cap="none">
                <a:solidFill>
                  <a:schemeClr val="lt1"/>
                </a:solidFill>
                <a:latin typeface="Calibri"/>
                <a:ea typeface="Calibri"/>
                <a:cs typeface="Calibri"/>
                <a:sym typeface="Calibri"/>
              </a:endParaRPr>
            </a:p>
          </p:txBody>
        </p:sp>
      </p:grpSp>
      <p:sp>
        <p:nvSpPr>
          <p:cNvPr id="488" name="Google Shape;488;p74"/>
          <p:cNvSpPr/>
          <p:nvPr/>
        </p:nvSpPr>
        <p:spPr>
          <a:xfrm>
            <a:off x="5485350" y="2910762"/>
            <a:ext cx="308400" cy="337200"/>
          </a:xfrm>
          <a:prstGeom prst="ellipse">
            <a:avLst/>
          </a:prstGeom>
          <a:solidFill>
            <a:srgbClr val="E457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4"/>
          <p:cNvSpPr/>
          <p:nvPr/>
        </p:nvSpPr>
        <p:spPr>
          <a:xfrm>
            <a:off x="5555197" y="3433117"/>
            <a:ext cx="308400" cy="337200"/>
          </a:xfrm>
          <a:prstGeom prst="ellipse">
            <a:avLst/>
          </a:prstGeom>
          <a:solidFill>
            <a:srgbClr val="E457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4"/>
          <p:cNvSpPr/>
          <p:nvPr/>
        </p:nvSpPr>
        <p:spPr>
          <a:xfrm>
            <a:off x="5591217" y="3955471"/>
            <a:ext cx="308400" cy="337200"/>
          </a:xfrm>
          <a:prstGeom prst="ellipse">
            <a:avLst/>
          </a:prstGeom>
          <a:solidFill>
            <a:srgbClr val="E457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4"/>
          <p:cNvSpPr txBox="1"/>
          <p:nvPr/>
        </p:nvSpPr>
        <p:spPr>
          <a:xfrm>
            <a:off x="5449455" y="2868423"/>
            <a:ext cx="519900" cy="337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libri"/>
                <a:ea typeface="Calibri"/>
                <a:cs typeface="Calibri"/>
                <a:sym typeface="Calibri"/>
              </a:rPr>
              <a:t>10</a:t>
            </a:r>
            <a:endParaRPr sz="1500" b="1" i="0" u="none" strike="noStrike" cap="none">
              <a:solidFill>
                <a:schemeClr val="lt1"/>
              </a:solidFill>
              <a:latin typeface="Calibri"/>
              <a:ea typeface="Calibri"/>
              <a:cs typeface="Calibri"/>
              <a:sym typeface="Calibri"/>
            </a:endParaRPr>
          </a:p>
        </p:txBody>
      </p:sp>
      <p:sp>
        <p:nvSpPr>
          <p:cNvPr id="492" name="Google Shape;492;p74"/>
          <p:cNvSpPr txBox="1"/>
          <p:nvPr/>
        </p:nvSpPr>
        <p:spPr>
          <a:xfrm>
            <a:off x="5516828" y="3382384"/>
            <a:ext cx="519900" cy="337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libri"/>
                <a:ea typeface="Calibri"/>
                <a:cs typeface="Calibri"/>
                <a:sym typeface="Calibri"/>
              </a:rPr>
              <a:t>10</a:t>
            </a:r>
            <a:endParaRPr sz="1500" b="1" i="0" u="none" strike="noStrike" cap="none">
              <a:solidFill>
                <a:schemeClr val="lt1"/>
              </a:solidFill>
              <a:latin typeface="Calibri"/>
              <a:ea typeface="Calibri"/>
              <a:cs typeface="Calibri"/>
              <a:sym typeface="Calibri"/>
            </a:endParaRPr>
          </a:p>
        </p:txBody>
      </p:sp>
      <p:sp>
        <p:nvSpPr>
          <p:cNvPr id="493" name="Google Shape;493;p74"/>
          <p:cNvSpPr txBox="1"/>
          <p:nvPr/>
        </p:nvSpPr>
        <p:spPr>
          <a:xfrm>
            <a:off x="5555197" y="3896330"/>
            <a:ext cx="519900" cy="337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Calibri"/>
                <a:ea typeface="Calibri"/>
                <a:cs typeface="Calibri"/>
                <a:sym typeface="Calibri"/>
              </a:rPr>
              <a:t>10</a:t>
            </a:r>
            <a:endParaRPr sz="1500" b="1" i="0" u="none" strike="noStrike" cap="none">
              <a:solidFill>
                <a:schemeClr val="lt1"/>
              </a:solidFill>
              <a:latin typeface="Calibri"/>
              <a:ea typeface="Calibri"/>
              <a:cs typeface="Calibri"/>
              <a:sym typeface="Calibri"/>
            </a:endParaRPr>
          </a:p>
        </p:txBody>
      </p:sp>
      <p:sp>
        <p:nvSpPr>
          <p:cNvPr id="494" name="Google Shape;494;p74"/>
          <p:cNvSpPr txBox="1"/>
          <p:nvPr/>
        </p:nvSpPr>
        <p:spPr>
          <a:xfrm>
            <a:off x="4734075" y="433625"/>
            <a:ext cx="4269600" cy="136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200" b="0" i="0" u="none" strike="noStrike" cap="none">
                <a:solidFill>
                  <a:srgbClr val="000000"/>
                </a:solidFill>
                <a:latin typeface="Arial"/>
                <a:ea typeface="Arial"/>
                <a:cs typeface="Arial"/>
                <a:sym typeface="Arial"/>
              </a:rPr>
              <a:t>Exposure to </a:t>
            </a:r>
            <a:r>
              <a:rPr lang="en" sz="2200" b="0" i="0" u="none" strike="noStrike" cap="none">
                <a:solidFill>
                  <a:srgbClr val="18A807"/>
                </a:solidFill>
                <a:latin typeface="Arial"/>
                <a:ea typeface="Arial"/>
                <a:cs typeface="Arial"/>
                <a:sym typeface="Arial"/>
              </a:rPr>
              <a:t>small amounts</a:t>
            </a:r>
            <a:r>
              <a:rPr lang="en" sz="2200" b="0" i="0" u="none" strike="noStrike" cap="none">
                <a:solidFill>
                  <a:srgbClr val="000000"/>
                </a:solidFill>
                <a:latin typeface="Arial"/>
                <a:ea typeface="Arial"/>
                <a:cs typeface="Arial"/>
                <a:sym typeface="Arial"/>
              </a:rPr>
              <a:t> over a </a:t>
            </a:r>
            <a:r>
              <a:rPr lang="en" sz="2200" b="0" i="0" u="none" strike="noStrike" cap="none">
                <a:solidFill>
                  <a:srgbClr val="18A807"/>
                </a:solidFill>
                <a:latin typeface="Arial"/>
                <a:ea typeface="Arial"/>
                <a:cs typeface="Arial"/>
                <a:sym typeface="Arial"/>
              </a:rPr>
              <a:t>long time</a:t>
            </a:r>
            <a:r>
              <a:rPr lang="en" sz="2200" b="0" i="0" u="none" strike="noStrike" cap="none">
                <a:solidFill>
                  <a:srgbClr val="000000"/>
                </a:solidFill>
                <a:latin typeface="Arial"/>
                <a:ea typeface="Arial"/>
                <a:cs typeface="Arial"/>
                <a:sym typeface="Arial"/>
              </a:rPr>
              <a:t> is </a:t>
            </a:r>
            <a:r>
              <a:rPr lang="en" sz="2200" b="0" i="0" u="none" strike="noStrike" cap="none">
                <a:solidFill>
                  <a:srgbClr val="18A807"/>
                </a:solidFill>
                <a:latin typeface="Arial"/>
                <a:ea typeface="Arial"/>
                <a:cs typeface="Arial"/>
                <a:sym typeface="Arial"/>
              </a:rPr>
              <a:t>common</a:t>
            </a:r>
            <a:r>
              <a:rPr lang="en" sz="2200" b="0" i="0" u="none" strike="noStrike" cap="none">
                <a:solidFill>
                  <a:srgbClr val="000000"/>
                </a:solidFill>
                <a:latin typeface="Arial"/>
                <a:ea typeface="Arial"/>
                <a:cs typeface="Arial"/>
                <a:sym typeface="Arial"/>
              </a:rPr>
              <a:t> and just as </a:t>
            </a:r>
            <a:r>
              <a:rPr lang="en" sz="2200" b="0" i="0" u="none" strike="noStrike" cap="none">
                <a:solidFill>
                  <a:srgbClr val="18A807"/>
                </a:solidFill>
                <a:latin typeface="Arial"/>
                <a:ea typeface="Arial"/>
                <a:cs typeface="Arial"/>
                <a:sym typeface="Arial"/>
              </a:rPr>
              <a:t>dangerous</a:t>
            </a:r>
            <a:r>
              <a:rPr lang="en" sz="2500" b="0" i="0" u="none" strike="noStrike" cap="none">
                <a:solidFill>
                  <a:srgbClr val="000000"/>
                </a:solidFill>
                <a:latin typeface="Arial"/>
                <a:ea typeface="Arial"/>
                <a:cs typeface="Arial"/>
                <a:sym typeface="Arial"/>
              </a:rPr>
              <a:t> </a:t>
            </a:r>
            <a:endParaRPr sz="2500" b="0" i="0" u="none" strike="noStrike" cap="none">
              <a:solidFill>
                <a:srgbClr val="000000"/>
              </a:solidFill>
              <a:latin typeface="Arial"/>
              <a:ea typeface="Arial"/>
              <a:cs typeface="Arial"/>
              <a:sym typeface="Arial"/>
            </a:endParaRPr>
          </a:p>
        </p:txBody>
      </p:sp>
      <p:sp>
        <p:nvSpPr>
          <p:cNvPr id="495" name="Google Shape;495;p74"/>
          <p:cNvSpPr txBox="1"/>
          <p:nvPr/>
        </p:nvSpPr>
        <p:spPr>
          <a:xfrm>
            <a:off x="422350" y="122525"/>
            <a:ext cx="3509100" cy="167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chemeClr val="dk1"/>
                </a:solidFill>
                <a:latin typeface="Arial"/>
                <a:ea typeface="Arial"/>
                <a:cs typeface="Arial"/>
                <a:sym typeface="Arial"/>
              </a:rPr>
              <a:t>Exposure to </a:t>
            </a:r>
            <a:r>
              <a:rPr lang="en" sz="2500" b="0" i="0" u="none" strike="noStrike" cap="none">
                <a:solidFill>
                  <a:srgbClr val="18A807"/>
                </a:solidFill>
                <a:latin typeface="Arial"/>
                <a:ea typeface="Arial"/>
                <a:cs typeface="Arial"/>
                <a:sym typeface="Arial"/>
              </a:rPr>
              <a:t>large amounts</a:t>
            </a:r>
            <a:r>
              <a:rPr lang="en" sz="2500" b="0" i="0" u="none" strike="noStrike" cap="none">
                <a:solidFill>
                  <a:schemeClr val="dk1"/>
                </a:solidFill>
                <a:latin typeface="Arial"/>
                <a:ea typeface="Arial"/>
                <a:cs typeface="Arial"/>
                <a:sym typeface="Arial"/>
              </a:rPr>
              <a:t> of lead is </a:t>
            </a:r>
            <a:r>
              <a:rPr lang="en" sz="2500" b="0" i="0" u="none" strike="noStrike" cap="none">
                <a:solidFill>
                  <a:srgbClr val="18A807"/>
                </a:solidFill>
                <a:latin typeface="Arial"/>
                <a:ea typeface="Arial"/>
                <a:cs typeface="Arial"/>
                <a:sym typeface="Arial"/>
              </a:rPr>
              <a:t>rare</a:t>
            </a:r>
            <a:r>
              <a:rPr lang="en" sz="25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5"/>
          <p:cNvSpPr txBox="1">
            <a:spLocks noGrp="1"/>
          </p:cNvSpPr>
          <p:nvPr>
            <p:ph type="title"/>
          </p:nvPr>
        </p:nvSpPr>
        <p:spPr>
          <a:xfrm>
            <a:off x="151350" y="1535175"/>
            <a:ext cx="4194900" cy="2406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800"/>
              </a:spcBef>
              <a:spcAft>
                <a:spcPts val="0"/>
              </a:spcAft>
              <a:buClr>
                <a:srgbClr val="3F3F3F"/>
              </a:buClr>
              <a:buSzPts val="3600"/>
              <a:buFont typeface="Calibri"/>
              <a:buNone/>
            </a:pPr>
            <a:r>
              <a:rPr lang="en" sz="2000" b="0" i="0" u="none" strike="noStrike" cap="none">
                <a:solidFill>
                  <a:schemeClr val="dk2"/>
                </a:solidFill>
                <a:latin typeface="Calibri"/>
                <a:ea typeface="Calibri"/>
                <a:cs typeface="Calibri"/>
                <a:sym typeface="Calibri"/>
              </a:rPr>
              <a:t>High risk areas for childhood lead poisoning in </a:t>
            </a:r>
            <a:r>
              <a:rPr lang="en" sz="2000" b="1" i="0" u="none" strike="noStrike" cap="none">
                <a:solidFill>
                  <a:schemeClr val="dk2"/>
                </a:solidFill>
                <a:latin typeface="Calibri"/>
                <a:ea typeface="Calibri"/>
                <a:cs typeface="Calibri"/>
                <a:sym typeface="Calibri"/>
              </a:rPr>
              <a:t>Grand Rapids</a:t>
            </a:r>
            <a:r>
              <a:rPr lang="en" sz="2000" b="0" i="0" u="none" strike="noStrike" cap="none">
                <a:solidFill>
                  <a:schemeClr val="dk2"/>
                </a:solidFill>
                <a:latin typeface="Calibri"/>
                <a:ea typeface="Calibri"/>
                <a:cs typeface="Calibri"/>
                <a:sym typeface="Calibri"/>
              </a:rPr>
              <a:t> include:</a:t>
            </a:r>
            <a:endParaRPr sz="2000" b="0" i="0" u="none" strike="noStrike" cap="none">
              <a:solidFill>
                <a:schemeClr val="dk2"/>
              </a:solidFill>
              <a:latin typeface="Calibri"/>
              <a:ea typeface="Calibri"/>
              <a:cs typeface="Calibri"/>
              <a:sym typeface="Calibri"/>
            </a:endParaRPr>
          </a:p>
          <a:p>
            <a:pPr marL="1371600" marR="0" lvl="0" indent="-381000" algn="l" rtl="0">
              <a:lnSpc>
                <a:spcPct val="100000"/>
              </a:lnSpc>
              <a:spcBef>
                <a:spcPts val="1000"/>
              </a:spcBef>
              <a:spcAft>
                <a:spcPts val="0"/>
              </a:spcAft>
              <a:buClr>
                <a:schemeClr val="dk2"/>
              </a:buClr>
              <a:buSzPts val="2400"/>
              <a:buFont typeface="Calibri"/>
              <a:buChar char="●"/>
            </a:pPr>
            <a:r>
              <a:rPr lang="en" sz="2400" b="0" i="0" u="none" strike="noStrike" cap="none">
                <a:solidFill>
                  <a:schemeClr val="dk2"/>
                </a:solidFill>
                <a:latin typeface="Calibri"/>
                <a:ea typeface="Calibri"/>
                <a:cs typeface="Calibri"/>
                <a:sym typeface="Calibri"/>
              </a:rPr>
              <a:t>49504</a:t>
            </a:r>
            <a:endParaRPr sz="2400" b="0" i="0" u="none" strike="noStrike" cap="none">
              <a:solidFill>
                <a:schemeClr val="dk2"/>
              </a:solidFill>
              <a:latin typeface="Calibri"/>
              <a:ea typeface="Calibri"/>
              <a:cs typeface="Calibri"/>
              <a:sym typeface="Calibri"/>
            </a:endParaRPr>
          </a:p>
          <a:p>
            <a:pPr marL="1371600" marR="0" lvl="0" indent="-381000" algn="l" rtl="0">
              <a:lnSpc>
                <a:spcPct val="100000"/>
              </a:lnSpc>
              <a:spcBef>
                <a:spcPts val="0"/>
              </a:spcBef>
              <a:spcAft>
                <a:spcPts val="0"/>
              </a:spcAft>
              <a:buClr>
                <a:schemeClr val="dk2"/>
              </a:buClr>
              <a:buSzPts val="2400"/>
              <a:buFont typeface="Calibri"/>
              <a:buChar char="●"/>
            </a:pPr>
            <a:r>
              <a:rPr lang="en" sz="2400" b="0" i="0" u="none" strike="noStrike" cap="none">
                <a:solidFill>
                  <a:schemeClr val="dk2"/>
                </a:solidFill>
                <a:latin typeface="Calibri"/>
                <a:ea typeface="Calibri"/>
                <a:cs typeface="Calibri"/>
                <a:sym typeface="Calibri"/>
              </a:rPr>
              <a:t>49503</a:t>
            </a:r>
            <a:endParaRPr sz="2400" b="0" i="0" u="none" strike="noStrike" cap="none">
              <a:solidFill>
                <a:schemeClr val="dk2"/>
              </a:solidFill>
              <a:latin typeface="Calibri"/>
              <a:ea typeface="Calibri"/>
              <a:cs typeface="Calibri"/>
              <a:sym typeface="Calibri"/>
            </a:endParaRPr>
          </a:p>
          <a:p>
            <a:pPr marL="1371600" marR="0" lvl="0" indent="-381000" algn="l" rtl="0">
              <a:lnSpc>
                <a:spcPct val="100000"/>
              </a:lnSpc>
              <a:spcBef>
                <a:spcPts val="0"/>
              </a:spcBef>
              <a:spcAft>
                <a:spcPts val="0"/>
              </a:spcAft>
              <a:buClr>
                <a:schemeClr val="dk2"/>
              </a:buClr>
              <a:buSzPts val="2400"/>
              <a:buFont typeface="Calibri"/>
              <a:buChar char="●"/>
            </a:pPr>
            <a:r>
              <a:rPr lang="en" sz="2400" b="0" i="0" u="none" strike="noStrike" cap="none">
                <a:solidFill>
                  <a:schemeClr val="dk2"/>
                </a:solidFill>
                <a:latin typeface="Calibri"/>
                <a:ea typeface="Calibri"/>
                <a:cs typeface="Calibri"/>
                <a:sym typeface="Calibri"/>
              </a:rPr>
              <a:t>49507</a:t>
            </a:r>
            <a:endParaRPr sz="2400">
              <a:solidFill>
                <a:schemeClr val="dk2"/>
              </a:solidFill>
            </a:endParaRPr>
          </a:p>
          <a:p>
            <a:pPr marL="685800" marR="0" lvl="0" indent="0" algn="l" rtl="0">
              <a:lnSpc>
                <a:spcPct val="85000"/>
              </a:lnSpc>
              <a:spcBef>
                <a:spcPts val="1000"/>
              </a:spcBef>
              <a:spcAft>
                <a:spcPts val="0"/>
              </a:spcAft>
              <a:buClr>
                <a:srgbClr val="3F3F3F"/>
              </a:buClr>
              <a:buSzPts val="3600"/>
              <a:buFont typeface="Calibri"/>
              <a:buNone/>
            </a:pPr>
            <a:endParaRPr sz="2400" b="0" i="0" u="none" strike="noStrike" cap="none">
              <a:solidFill>
                <a:srgbClr val="3F3F3F"/>
              </a:solidFill>
              <a:latin typeface="Calibri"/>
              <a:ea typeface="Calibri"/>
              <a:cs typeface="Calibri"/>
              <a:sym typeface="Calibri"/>
            </a:endParaRPr>
          </a:p>
        </p:txBody>
      </p:sp>
      <p:sp>
        <p:nvSpPr>
          <p:cNvPr id="501" name="Google Shape;501;p75"/>
          <p:cNvSpPr txBox="1">
            <a:spLocks noGrp="1"/>
          </p:cNvSpPr>
          <p:nvPr>
            <p:ph type="title"/>
          </p:nvPr>
        </p:nvSpPr>
        <p:spPr>
          <a:xfrm>
            <a:off x="151350" y="156323"/>
            <a:ext cx="7886700" cy="6774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3600"/>
              <a:buFont typeface="Calibri"/>
              <a:buNone/>
            </a:pPr>
            <a:r>
              <a:rPr lang="en" sz="3400" b="1" i="0" u="none" strike="noStrike" cap="none">
                <a:solidFill>
                  <a:srgbClr val="18A807"/>
                </a:solidFill>
                <a:latin typeface="Arial"/>
                <a:ea typeface="Arial"/>
                <a:cs typeface="Arial"/>
                <a:sym typeface="Arial"/>
              </a:rPr>
              <a:t>High Risk Zip Codes</a:t>
            </a:r>
            <a:r>
              <a:rPr lang="en" sz="3400" b="0" i="0" u="none" strike="noStrike" cap="none">
                <a:solidFill>
                  <a:srgbClr val="3F3F3F"/>
                </a:solidFill>
                <a:latin typeface="Arial"/>
                <a:ea typeface="Arial"/>
                <a:cs typeface="Arial"/>
                <a:sym typeface="Arial"/>
              </a:rPr>
              <a:t> </a:t>
            </a:r>
            <a:endParaRPr sz="3400" b="0" i="0" u="none" strike="noStrike" cap="none">
              <a:solidFill>
                <a:srgbClr val="3F3F3F"/>
              </a:solidFill>
              <a:latin typeface="Arial"/>
              <a:ea typeface="Arial"/>
              <a:cs typeface="Arial"/>
              <a:sym typeface="Arial"/>
            </a:endParaRPr>
          </a:p>
        </p:txBody>
      </p:sp>
      <p:grpSp>
        <p:nvGrpSpPr>
          <p:cNvPr id="502" name="Google Shape;502;p75"/>
          <p:cNvGrpSpPr/>
          <p:nvPr/>
        </p:nvGrpSpPr>
        <p:grpSpPr>
          <a:xfrm>
            <a:off x="13" y="4725499"/>
            <a:ext cx="9143975" cy="393200"/>
            <a:chOff x="0" y="4596699"/>
            <a:chExt cx="9143975" cy="393200"/>
          </a:xfrm>
        </p:grpSpPr>
        <p:pic>
          <p:nvPicPr>
            <p:cNvPr id="503" name="Google Shape;503;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504" name="Google Shape;504;p75"/>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5"/>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6" name="Google Shape;506;p75"/>
          <p:cNvPicPr preferRelativeResize="0"/>
          <p:nvPr/>
        </p:nvPicPr>
        <p:blipFill rotWithShape="1">
          <a:blip r:embed="rId4">
            <a:alphaModFix/>
          </a:blip>
          <a:srcRect/>
          <a:stretch/>
        </p:blipFill>
        <p:spPr>
          <a:xfrm>
            <a:off x="4818400" y="197000"/>
            <a:ext cx="4040950" cy="4337651"/>
          </a:xfrm>
          <a:prstGeom prst="rect">
            <a:avLst/>
          </a:prstGeom>
          <a:noFill/>
          <a:ln>
            <a:noFill/>
          </a:ln>
          <a:effectLst>
            <a:outerShdw blurRad="157163" dist="85725" algn="bl" rotWithShape="0">
              <a:srgbClr val="000000">
                <a:alpha val="6745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11" name="Google Shape;511;p76"/>
          <p:cNvGrpSpPr/>
          <p:nvPr/>
        </p:nvGrpSpPr>
        <p:grpSpPr>
          <a:xfrm>
            <a:off x="2564719" y="122513"/>
            <a:ext cx="4014600" cy="4602977"/>
            <a:chOff x="256656" y="111087"/>
            <a:chExt cx="4014600" cy="4602977"/>
          </a:xfrm>
        </p:grpSpPr>
        <p:grpSp>
          <p:nvGrpSpPr>
            <p:cNvPr id="512" name="Google Shape;512;p76"/>
            <p:cNvGrpSpPr/>
            <p:nvPr/>
          </p:nvGrpSpPr>
          <p:grpSpPr>
            <a:xfrm>
              <a:off x="645017" y="851135"/>
              <a:ext cx="1283041" cy="1209873"/>
              <a:chOff x="1012809" y="1790710"/>
              <a:chExt cx="1710721" cy="1613164"/>
            </a:xfrm>
          </p:grpSpPr>
          <p:grpSp>
            <p:nvGrpSpPr>
              <p:cNvPr id="513" name="Google Shape;513;p76"/>
              <p:cNvGrpSpPr/>
              <p:nvPr/>
            </p:nvGrpSpPr>
            <p:grpSpPr>
              <a:xfrm>
                <a:off x="1012809" y="1790710"/>
                <a:ext cx="1710721" cy="1613164"/>
                <a:chOff x="1012809" y="1790710"/>
                <a:chExt cx="1710721" cy="1613164"/>
              </a:xfrm>
            </p:grpSpPr>
            <p:sp>
              <p:nvSpPr>
                <p:cNvPr id="514" name="Google Shape;514;p76"/>
                <p:cNvSpPr/>
                <p:nvPr/>
              </p:nvSpPr>
              <p:spPr>
                <a:xfrm rot="-5400000">
                  <a:off x="1161459" y="1843124"/>
                  <a:ext cx="1412100" cy="1709400"/>
                </a:xfrm>
                <a:prstGeom prst="hexagon">
                  <a:avLst>
                    <a:gd name="adj" fmla="val 25000"/>
                    <a:gd name="vf" fmla="val 115470"/>
                  </a:avLst>
                </a:prstGeom>
                <a:solidFill>
                  <a:schemeClr val="lt1"/>
                </a:solidFill>
                <a:ln w="889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15" name="Google Shape;515;p76"/>
                <p:cNvSpPr/>
                <p:nvPr/>
              </p:nvSpPr>
              <p:spPr>
                <a:xfrm>
                  <a:off x="1012810" y="1790710"/>
                  <a:ext cx="1710720" cy="729105"/>
                </a:xfrm>
                <a:custGeom>
                  <a:avLst/>
                  <a:gdLst/>
                  <a:ahLst/>
                  <a:cxnLst/>
                  <a:rect l="l" t="t" r="r" b="b"/>
                  <a:pathLst>
                    <a:path w="1188000" h="468878" extrusionOk="0">
                      <a:moveTo>
                        <a:pt x="0" y="340073"/>
                      </a:moveTo>
                      <a:lnTo>
                        <a:pt x="1188000" y="340073"/>
                      </a:lnTo>
                      <a:lnTo>
                        <a:pt x="1188000" y="468878"/>
                      </a:lnTo>
                      <a:lnTo>
                        <a:pt x="0" y="468878"/>
                      </a:lnTo>
                      <a:close/>
                      <a:moveTo>
                        <a:pt x="594000" y="0"/>
                      </a:moveTo>
                      <a:lnTo>
                        <a:pt x="1188000" y="308998"/>
                      </a:lnTo>
                      <a:lnTo>
                        <a:pt x="0" y="308998"/>
                      </a:lnTo>
                      <a:close/>
                    </a:path>
                  </a:pathLst>
                </a:custGeom>
                <a:solidFill>
                  <a:schemeClr val="accent6"/>
                </a:solidFill>
                <a:ln w="889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sp>
            <p:nvSpPr>
              <p:cNvPr id="516" name="Google Shape;516;p76"/>
              <p:cNvSpPr txBox="1"/>
              <p:nvPr/>
            </p:nvSpPr>
            <p:spPr>
              <a:xfrm>
                <a:off x="1237049" y="2636103"/>
                <a:ext cx="1434900" cy="461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i="0" u="none" strike="noStrike" cap="none">
                    <a:solidFill>
                      <a:srgbClr val="3F3F3F"/>
                    </a:solidFill>
                    <a:latin typeface="Arial Black"/>
                    <a:ea typeface="Arial Black"/>
                    <a:cs typeface="Arial Black"/>
                    <a:sym typeface="Arial Black"/>
                  </a:rPr>
                  <a:t>53.3 %</a:t>
                </a:r>
                <a:endParaRPr sz="1800" b="1" i="0" u="none" strike="noStrike" cap="none">
                  <a:solidFill>
                    <a:srgbClr val="3F3F3F"/>
                  </a:solidFill>
                  <a:latin typeface="Arial Black"/>
                  <a:ea typeface="Arial Black"/>
                  <a:cs typeface="Arial Black"/>
                  <a:sym typeface="Arial Black"/>
                </a:endParaRPr>
              </a:p>
            </p:txBody>
          </p:sp>
          <p:sp>
            <p:nvSpPr>
              <p:cNvPr id="517" name="Google Shape;517;p76"/>
              <p:cNvSpPr txBox="1"/>
              <p:nvPr/>
            </p:nvSpPr>
            <p:spPr>
              <a:xfrm>
                <a:off x="1080884" y="1961222"/>
                <a:ext cx="1609200" cy="6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i="0" u="none" strike="noStrike" cap="none">
                    <a:solidFill>
                      <a:srgbClr val="FFFFFF"/>
                    </a:solidFill>
                    <a:latin typeface="Calibri"/>
                    <a:ea typeface="Calibri"/>
                    <a:cs typeface="Calibri"/>
                    <a:sym typeface="Calibri"/>
                  </a:rPr>
                  <a:t>Kent County Suburbs  </a:t>
                </a:r>
                <a:endParaRPr sz="1400" b="1" i="0" u="none" strike="noStrike" cap="none">
                  <a:solidFill>
                    <a:srgbClr val="FFFFFF"/>
                  </a:solidFill>
                  <a:latin typeface="Calibri"/>
                  <a:ea typeface="Calibri"/>
                  <a:cs typeface="Calibri"/>
                  <a:sym typeface="Calibri"/>
                </a:endParaRPr>
              </a:p>
            </p:txBody>
          </p:sp>
        </p:grpSp>
        <p:sp>
          <p:nvSpPr>
            <p:cNvPr id="518" name="Google Shape;518;p76"/>
            <p:cNvSpPr/>
            <p:nvPr/>
          </p:nvSpPr>
          <p:spPr>
            <a:xfrm>
              <a:off x="625915"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19" name="Google Shape;519;p76"/>
            <p:cNvSpPr/>
            <p:nvPr/>
          </p:nvSpPr>
          <p:spPr>
            <a:xfrm>
              <a:off x="761433"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0" name="Google Shape;520;p76"/>
            <p:cNvSpPr/>
            <p:nvPr/>
          </p:nvSpPr>
          <p:spPr>
            <a:xfrm>
              <a:off x="896951"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1" name="Google Shape;521;p76"/>
            <p:cNvSpPr/>
            <p:nvPr/>
          </p:nvSpPr>
          <p:spPr>
            <a:xfrm>
              <a:off x="1032470"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2" name="Google Shape;522;p76"/>
            <p:cNvSpPr/>
            <p:nvPr/>
          </p:nvSpPr>
          <p:spPr>
            <a:xfrm>
              <a:off x="1167988"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3" name="Google Shape;523;p76"/>
            <p:cNvSpPr/>
            <p:nvPr/>
          </p:nvSpPr>
          <p:spPr>
            <a:xfrm>
              <a:off x="1303507"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4" name="Google Shape;524;p76"/>
            <p:cNvSpPr/>
            <p:nvPr/>
          </p:nvSpPr>
          <p:spPr>
            <a:xfrm>
              <a:off x="1439026"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5" name="Google Shape;525;p76"/>
            <p:cNvSpPr/>
            <p:nvPr/>
          </p:nvSpPr>
          <p:spPr>
            <a:xfrm>
              <a:off x="1574544"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6" name="Google Shape;526;p76"/>
            <p:cNvSpPr/>
            <p:nvPr/>
          </p:nvSpPr>
          <p:spPr>
            <a:xfrm>
              <a:off x="1710063"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7" name="Google Shape;527;p76"/>
            <p:cNvSpPr/>
            <p:nvPr/>
          </p:nvSpPr>
          <p:spPr>
            <a:xfrm>
              <a:off x="1845581"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8" name="Google Shape;528;p76"/>
            <p:cNvSpPr/>
            <p:nvPr/>
          </p:nvSpPr>
          <p:spPr>
            <a:xfrm>
              <a:off x="625915"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29" name="Google Shape;529;p76"/>
            <p:cNvSpPr/>
            <p:nvPr/>
          </p:nvSpPr>
          <p:spPr>
            <a:xfrm>
              <a:off x="761433"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0" name="Google Shape;530;p76"/>
            <p:cNvSpPr/>
            <p:nvPr/>
          </p:nvSpPr>
          <p:spPr>
            <a:xfrm>
              <a:off x="896951"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1" name="Google Shape;531;p76"/>
            <p:cNvSpPr/>
            <p:nvPr/>
          </p:nvSpPr>
          <p:spPr>
            <a:xfrm>
              <a:off x="1032470"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2" name="Google Shape;532;p76"/>
            <p:cNvSpPr/>
            <p:nvPr/>
          </p:nvSpPr>
          <p:spPr>
            <a:xfrm>
              <a:off x="1167988"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3" name="Google Shape;533;p76"/>
            <p:cNvSpPr/>
            <p:nvPr/>
          </p:nvSpPr>
          <p:spPr>
            <a:xfrm>
              <a:off x="1303507"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4" name="Google Shape;534;p76"/>
            <p:cNvSpPr/>
            <p:nvPr/>
          </p:nvSpPr>
          <p:spPr>
            <a:xfrm>
              <a:off x="1439026"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5" name="Google Shape;535;p76"/>
            <p:cNvSpPr/>
            <p:nvPr/>
          </p:nvSpPr>
          <p:spPr>
            <a:xfrm>
              <a:off x="1574544"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6" name="Google Shape;536;p76"/>
            <p:cNvSpPr/>
            <p:nvPr/>
          </p:nvSpPr>
          <p:spPr>
            <a:xfrm>
              <a:off x="1710063"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7" name="Google Shape;537;p76"/>
            <p:cNvSpPr/>
            <p:nvPr/>
          </p:nvSpPr>
          <p:spPr>
            <a:xfrm>
              <a:off x="1845581"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8" name="Google Shape;538;p76"/>
            <p:cNvSpPr/>
            <p:nvPr/>
          </p:nvSpPr>
          <p:spPr>
            <a:xfrm>
              <a:off x="625915"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39" name="Google Shape;539;p76"/>
            <p:cNvSpPr/>
            <p:nvPr/>
          </p:nvSpPr>
          <p:spPr>
            <a:xfrm>
              <a:off x="761433"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0" name="Google Shape;540;p76"/>
            <p:cNvSpPr/>
            <p:nvPr/>
          </p:nvSpPr>
          <p:spPr>
            <a:xfrm>
              <a:off x="896951"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1" name="Google Shape;541;p76"/>
            <p:cNvSpPr/>
            <p:nvPr/>
          </p:nvSpPr>
          <p:spPr>
            <a:xfrm>
              <a:off x="1032470"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2" name="Google Shape;542;p76"/>
            <p:cNvSpPr/>
            <p:nvPr/>
          </p:nvSpPr>
          <p:spPr>
            <a:xfrm>
              <a:off x="1167988"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3" name="Google Shape;543;p76"/>
            <p:cNvSpPr/>
            <p:nvPr/>
          </p:nvSpPr>
          <p:spPr>
            <a:xfrm>
              <a:off x="1303507"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4" name="Google Shape;544;p76"/>
            <p:cNvSpPr/>
            <p:nvPr/>
          </p:nvSpPr>
          <p:spPr>
            <a:xfrm>
              <a:off x="1439026"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5" name="Google Shape;545;p76"/>
            <p:cNvSpPr/>
            <p:nvPr/>
          </p:nvSpPr>
          <p:spPr>
            <a:xfrm>
              <a:off x="1574544"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6" name="Google Shape;546;p76"/>
            <p:cNvSpPr/>
            <p:nvPr/>
          </p:nvSpPr>
          <p:spPr>
            <a:xfrm>
              <a:off x="1710063"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7" name="Google Shape;547;p76"/>
            <p:cNvSpPr/>
            <p:nvPr/>
          </p:nvSpPr>
          <p:spPr>
            <a:xfrm>
              <a:off x="1845581"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8" name="Google Shape;548;p76"/>
            <p:cNvSpPr/>
            <p:nvPr/>
          </p:nvSpPr>
          <p:spPr>
            <a:xfrm>
              <a:off x="623948"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49" name="Google Shape;549;p76"/>
            <p:cNvSpPr/>
            <p:nvPr/>
          </p:nvSpPr>
          <p:spPr>
            <a:xfrm>
              <a:off x="759467"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0" name="Google Shape;550;p76"/>
            <p:cNvSpPr/>
            <p:nvPr/>
          </p:nvSpPr>
          <p:spPr>
            <a:xfrm>
              <a:off x="894985"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1" name="Google Shape;551;p76"/>
            <p:cNvSpPr/>
            <p:nvPr/>
          </p:nvSpPr>
          <p:spPr>
            <a:xfrm>
              <a:off x="1030504"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2" name="Google Shape;552;p76"/>
            <p:cNvSpPr/>
            <p:nvPr/>
          </p:nvSpPr>
          <p:spPr>
            <a:xfrm>
              <a:off x="1166022"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3" name="Google Shape;553;p76"/>
            <p:cNvSpPr/>
            <p:nvPr/>
          </p:nvSpPr>
          <p:spPr>
            <a:xfrm>
              <a:off x="1301541"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4" name="Google Shape;554;p76"/>
            <p:cNvSpPr/>
            <p:nvPr/>
          </p:nvSpPr>
          <p:spPr>
            <a:xfrm>
              <a:off x="1437060"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5" name="Google Shape;555;p76"/>
            <p:cNvSpPr/>
            <p:nvPr/>
          </p:nvSpPr>
          <p:spPr>
            <a:xfrm>
              <a:off x="1572578"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6" name="Google Shape;556;p76"/>
            <p:cNvSpPr/>
            <p:nvPr/>
          </p:nvSpPr>
          <p:spPr>
            <a:xfrm>
              <a:off x="1708097"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7" name="Google Shape;557;p76"/>
            <p:cNvSpPr/>
            <p:nvPr/>
          </p:nvSpPr>
          <p:spPr>
            <a:xfrm>
              <a:off x="1843615"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8" name="Google Shape;558;p76"/>
            <p:cNvSpPr/>
            <p:nvPr/>
          </p:nvSpPr>
          <p:spPr>
            <a:xfrm>
              <a:off x="623948"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59" name="Google Shape;559;p76"/>
            <p:cNvSpPr/>
            <p:nvPr/>
          </p:nvSpPr>
          <p:spPr>
            <a:xfrm>
              <a:off x="759467"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0" name="Google Shape;560;p76"/>
            <p:cNvSpPr/>
            <p:nvPr/>
          </p:nvSpPr>
          <p:spPr>
            <a:xfrm>
              <a:off x="894985"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1" name="Google Shape;561;p76"/>
            <p:cNvSpPr/>
            <p:nvPr/>
          </p:nvSpPr>
          <p:spPr>
            <a:xfrm>
              <a:off x="1030504"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2" name="Google Shape;562;p76"/>
            <p:cNvSpPr/>
            <p:nvPr/>
          </p:nvSpPr>
          <p:spPr>
            <a:xfrm>
              <a:off x="1166022"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3" name="Google Shape;563;p76"/>
            <p:cNvSpPr/>
            <p:nvPr/>
          </p:nvSpPr>
          <p:spPr>
            <a:xfrm>
              <a:off x="1301541"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4" name="Google Shape;564;p76"/>
            <p:cNvSpPr/>
            <p:nvPr/>
          </p:nvSpPr>
          <p:spPr>
            <a:xfrm>
              <a:off x="1437060"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5" name="Google Shape;565;p76"/>
            <p:cNvSpPr/>
            <p:nvPr/>
          </p:nvSpPr>
          <p:spPr>
            <a:xfrm>
              <a:off x="1572578"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6" name="Google Shape;566;p76"/>
            <p:cNvSpPr/>
            <p:nvPr/>
          </p:nvSpPr>
          <p:spPr>
            <a:xfrm>
              <a:off x="1708097"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7" name="Google Shape;567;p76"/>
            <p:cNvSpPr/>
            <p:nvPr/>
          </p:nvSpPr>
          <p:spPr>
            <a:xfrm>
              <a:off x="1843615"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8" name="Google Shape;568;p76"/>
            <p:cNvSpPr/>
            <p:nvPr/>
          </p:nvSpPr>
          <p:spPr>
            <a:xfrm>
              <a:off x="623948"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69" name="Google Shape;569;p76"/>
            <p:cNvSpPr/>
            <p:nvPr/>
          </p:nvSpPr>
          <p:spPr>
            <a:xfrm>
              <a:off x="759467"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0" name="Google Shape;570;p76"/>
            <p:cNvSpPr/>
            <p:nvPr/>
          </p:nvSpPr>
          <p:spPr>
            <a:xfrm>
              <a:off x="894985"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1" name="Google Shape;571;p76"/>
            <p:cNvSpPr/>
            <p:nvPr/>
          </p:nvSpPr>
          <p:spPr>
            <a:xfrm>
              <a:off x="1030504"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2" name="Google Shape;572;p76"/>
            <p:cNvSpPr/>
            <p:nvPr/>
          </p:nvSpPr>
          <p:spPr>
            <a:xfrm>
              <a:off x="1166022"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3" name="Google Shape;573;p76"/>
            <p:cNvSpPr/>
            <p:nvPr/>
          </p:nvSpPr>
          <p:spPr>
            <a:xfrm>
              <a:off x="1301541"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4" name="Google Shape;574;p76"/>
            <p:cNvSpPr/>
            <p:nvPr/>
          </p:nvSpPr>
          <p:spPr>
            <a:xfrm>
              <a:off x="1437060"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5" name="Google Shape;575;p76"/>
            <p:cNvSpPr/>
            <p:nvPr/>
          </p:nvSpPr>
          <p:spPr>
            <a:xfrm>
              <a:off x="1572578"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6" name="Google Shape;576;p76"/>
            <p:cNvSpPr/>
            <p:nvPr/>
          </p:nvSpPr>
          <p:spPr>
            <a:xfrm>
              <a:off x="1708097"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7" name="Google Shape;577;p76"/>
            <p:cNvSpPr/>
            <p:nvPr/>
          </p:nvSpPr>
          <p:spPr>
            <a:xfrm>
              <a:off x="1843615" y="396325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8" name="Google Shape;578;p76"/>
            <p:cNvSpPr/>
            <p:nvPr/>
          </p:nvSpPr>
          <p:spPr>
            <a:xfrm>
              <a:off x="623948"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79" name="Google Shape;579;p76"/>
            <p:cNvSpPr/>
            <p:nvPr/>
          </p:nvSpPr>
          <p:spPr>
            <a:xfrm>
              <a:off x="759467"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0" name="Google Shape;580;p76"/>
            <p:cNvSpPr/>
            <p:nvPr/>
          </p:nvSpPr>
          <p:spPr>
            <a:xfrm>
              <a:off x="894985"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1" name="Google Shape;581;p76"/>
            <p:cNvSpPr/>
            <p:nvPr/>
          </p:nvSpPr>
          <p:spPr>
            <a:xfrm>
              <a:off x="1030504"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2" name="Google Shape;582;p76"/>
            <p:cNvSpPr/>
            <p:nvPr/>
          </p:nvSpPr>
          <p:spPr>
            <a:xfrm>
              <a:off x="1166022"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3" name="Google Shape;583;p76"/>
            <p:cNvSpPr/>
            <p:nvPr/>
          </p:nvSpPr>
          <p:spPr>
            <a:xfrm>
              <a:off x="1301541"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4" name="Google Shape;584;p76"/>
            <p:cNvSpPr/>
            <p:nvPr/>
          </p:nvSpPr>
          <p:spPr>
            <a:xfrm>
              <a:off x="1437060"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5" name="Google Shape;585;p76"/>
            <p:cNvSpPr/>
            <p:nvPr/>
          </p:nvSpPr>
          <p:spPr>
            <a:xfrm>
              <a:off x="1572578"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6" name="Google Shape;586;p76"/>
            <p:cNvSpPr/>
            <p:nvPr/>
          </p:nvSpPr>
          <p:spPr>
            <a:xfrm>
              <a:off x="1708097"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7" name="Google Shape;587;p76"/>
            <p:cNvSpPr/>
            <p:nvPr/>
          </p:nvSpPr>
          <p:spPr>
            <a:xfrm>
              <a:off x="1843615"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8" name="Google Shape;588;p76"/>
            <p:cNvSpPr/>
            <p:nvPr/>
          </p:nvSpPr>
          <p:spPr>
            <a:xfrm>
              <a:off x="621982"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9" name="Google Shape;589;p76"/>
            <p:cNvSpPr/>
            <p:nvPr/>
          </p:nvSpPr>
          <p:spPr>
            <a:xfrm>
              <a:off x="757501"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0" name="Google Shape;590;p76"/>
            <p:cNvSpPr/>
            <p:nvPr/>
          </p:nvSpPr>
          <p:spPr>
            <a:xfrm>
              <a:off x="893019"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1" name="Google Shape;591;p76"/>
            <p:cNvSpPr/>
            <p:nvPr/>
          </p:nvSpPr>
          <p:spPr>
            <a:xfrm>
              <a:off x="1028538"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2" name="Google Shape;592;p76"/>
            <p:cNvSpPr/>
            <p:nvPr/>
          </p:nvSpPr>
          <p:spPr>
            <a:xfrm>
              <a:off x="1164056"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3" name="Google Shape;593;p76"/>
            <p:cNvSpPr/>
            <p:nvPr/>
          </p:nvSpPr>
          <p:spPr>
            <a:xfrm>
              <a:off x="1299575"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4" name="Google Shape;594;p76"/>
            <p:cNvSpPr/>
            <p:nvPr/>
          </p:nvSpPr>
          <p:spPr>
            <a:xfrm>
              <a:off x="1435094"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5" name="Google Shape;595;p76"/>
            <p:cNvSpPr/>
            <p:nvPr/>
          </p:nvSpPr>
          <p:spPr>
            <a:xfrm>
              <a:off x="1570612"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6" name="Google Shape;596;p76"/>
            <p:cNvSpPr/>
            <p:nvPr/>
          </p:nvSpPr>
          <p:spPr>
            <a:xfrm>
              <a:off x="1706130"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7" name="Google Shape;597;p76"/>
            <p:cNvSpPr/>
            <p:nvPr/>
          </p:nvSpPr>
          <p:spPr>
            <a:xfrm>
              <a:off x="1841649"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8" name="Google Shape;598;p76"/>
            <p:cNvSpPr/>
            <p:nvPr/>
          </p:nvSpPr>
          <p:spPr>
            <a:xfrm>
              <a:off x="625915"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99" name="Google Shape;599;p76"/>
            <p:cNvSpPr/>
            <p:nvPr/>
          </p:nvSpPr>
          <p:spPr>
            <a:xfrm>
              <a:off x="761433"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0" name="Google Shape;600;p76"/>
            <p:cNvSpPr/>
            <p:nvPr/>
          </p:nvSpPr>
          <p:spPr>
            <a:xfrm>
              <a:off x="896951"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1" name="Google Shape;601;p76"/>
            <p:cNvSpPr/>
            <p:nvPr/>
          </p:nvSpPr>
          <p:spPr>
            <a:xfrm>
              <a:off x="1032470"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2" name="Google Shape;602;p76"/>
            <p:cNvSpPr/>
            <p:nvPr/>
          </p:nvSpPr>
          <p:spPr>
            <a:xfrm>
              <a:off x="1167988"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3" name="Google Shape;603;p76"/>
            <p:cNvSpPr/>
            <p:nvPr/>
          </p:nvSpPr>
          <p:spPr>
            <a:xfrm>
              <a:off x="1303507"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4" name="Google Shape;604;p76"/>
            <p:cNvSpPr/>
            <p:nvPr/>
          </p:nvSpPr>
          <p:spPr>
            <a:xfrm>
              <a:off x="1439026"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5" name="Google Shape;605;p76"/>
            <p:cNvSpPr/>
            <p:nvPr/>
          </p:nvSpPr>
          <p:spPr>
            <a:xfrm>
              <a:off x="1574544"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6" name="Google Shape;606;p76"/>
            <p:cNvSpPr/>
            <p:nvPr/>
          </p:nvSpPr>
          <p:spPr>
            <a:xfrm>
              <a:off x="1710063"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7" name="Google Shape;607;p76"/>
            <p:cNvSpPr/>
            <p:nvPr/>
          </p:nvSpPr>
          <p:spPr>
            <a:xfrm>
              <a:off x="1845581"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8" name="Google Shape;608;p76"/>
            <p:cNvSpPr/>
            <p:nvPr/>
          </p:nvSpPr>
          <p:spPr>
            <a:xfrm>
              <a:off x="623948"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09" name="Google Shape;609;p76"/>
            <p:cNvSpPr/>
            <p:nvPr/>
          </p:nvSpPr>
          <p:spPr>
            <a:xfrm>
              <a:off x="759467"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0" name="Google Shape;610;p76"/>
            <p:cNvSpPr/>
            <p:nvPr/>
          </p:nvSpPr>
          <p:spPr>
            <a:xfrm>
              <a:off x="894985"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1" name="Google Shape;611;p76"/>
            <p:cNvSpPr/>
            <p:nvPr/>
          </p:nvSpPr>
          <p:spPr>
            <a:xfrm>
              <a:off x="1030504"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2" name="Google Shape;612;p76"/>
            <p:cNvSpPr/>
            <p:nvPr/>
          </p:nvSpPr>
          <p:spPr>
            <a:xfrm>
              <a:off x="1166022"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3" name="Google Shape;613;p76"/>
            <p:cNvSpPr/>
            <p:nvPr/>
          </p:nvSpPr>
          <p:spPr>
            <a:xfrm>
              <a:off x="1301541"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4" name="Google Shape;614;p76"/>
            <p:cNvSpPr/>
            <p:nvPr/>
          </p:nvSpPr>
          <p:spPr>
            <a:xfrm>
              <a:off x="1437060"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5" name="Google Shape;615;p76"/>
            <p:cNvSpPr/>
            <p:nvPr/>
          </p:nvSpPr>
          <p:spPr>
            <a:xfrm>
              <a:off x="1572578"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6" name="Google Shape;616;p76"/>
            <p:cNvSpPr/>
            <p:nvPr/>
          </p:nvSpPr>
          <p:spPr>
            <a:xfrm>
              <a:off x="1708097"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17" name="Google Shape;617;p76"/>
            <p:cNvSpPr/>
            <p:nvPr/>
          </p:nvSpPr>
          <p:spPr>
            <a:xfrm>
              <a:off x="1843615"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481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618" name="Google Shape;618;p76"/>
            <p:cNvGrpSpPr/>
            <p:nvPr/>
          </p:nvGrpSpPr>
          <p:grpSpPr>
            <a:xfrm>
              <a:off x="2447638" y="836094"/>
              <a:ext cx="1283040" cy="1224915"/>
              <a:chOff x="1012809" y="1795265"/>
              <a:chExt cx="1710720" cy="1633219"/>
            </a:xfrm>
          </p:grpSpPr>
          <p:grpSp>
            <p:nvGrpSpPr>
              <p:cNvPr id="619" name="Google Shape;619;p76"/>
              <p:cNvGrpSpPr/>
              <p:nvPr/>
            </p:nvGrpSpPr>
            <p:grpSpPr>
              <a:xfrm>
                <a:off x="1012809" y="1795265"/>
                <a:ext cx="1710720" cy="1633219"/>
                <a:chOff x="1012809" y="1795265"/>
                <a:chExt cx="1710720" cy="1633219"/>
              </a:xfrm>
            </p:grpSpPr>
            <p:sp>
              <p:nvSpPr>
                <p:cNvPr id="620" name="Google Shape;620;p76"/>
                <p:cNvSpPr/>
                <p:nvPr/>
              </p:nvSpPr>
              <p:spPr>
                <a:xfrm rot="-5400000">
                  <a:off x="1149159" y="1855434"/>
                  <a:ext cx="1436700" cy="1709400"/>
                </a:xfrm>
                <a:prstGeom prst="hexagon">
                  <a:avLst>
                    <a:gd name="adj" fmla="val 25000"/>
                    <a:gd name="vf" fmla="val 115470"/>
                  </a:avLst>
                </a:prstGeom>
                <a:solidFill>
                  <a:schemeClr val="lt1"/>
                </a:solidFill>
                <a:ln w="889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1" name="Google Shape;621;p76"/>
                <p:cNvSpPr/>
                <p:nvPr/>
              </p:nvSpPr>
              <p:spPr>
                <a:xfrm>
                  <a:off x="1012810" y="1795265"/>
                  <a:ext cx="1710720" cy="724417"/>
                </a:xfrm>
                <a:custGeom>
                  <a:avLst/>
                  <a:gdLst/>
                  <a:ahLst/>
                  <a:cxnLst/>
                  <a:rect l="l" t="t" r="r" b="b"/>
                  <a:pathLst>
                    <a:path w="1188000" h="468878" extrusionOk="0">
                      <a:moveTo>
                        <a:pt x="0" y="340073"/>
                      </a:moveTo>
                      <a:lnTo>
                        <a:pt x="1188000" y="340073"/>
                      </a:lnTo>
                      <a:lnTo>
                        <a:pt x="1188000" y="468878"/>
                      </a:lnTo>
                      <a:lnTo>
                        <a:pt x="0" y="468878"/>
                      </a:lnTo>
                      <a:close/>
                      <a:moveTo>
                        <a:pt x="594000" y="0"/>
                      </a:moveTo>
                      <a:lnTo>
                        <a:pt x="1188000" y="308998"/>
                      </a:lnTo>
                      <a:lnTo>
                        <a:pt x="0" y="308998"/>
                      </a:lnTo>
                      <a:close/>
                    </a:path>
                  </a:pathLst>
                </a:custGeom>
                <a:solidFill>
                  <a:schemeClr val="accent1"/>
                </a:solidFill>
                <a:ln w="889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sp>
            <p:nvSpPr>
              <p:cNvPr id="622" name="Google Shape;622;p76"/>
              <p:cNvSpPr txBox="1"/>
              <p:nvPr/>
            </p:nvSpPr>
            <p:spPr>
              <a:xfrm>
                <a:off x="1287840" y="2685503"/>
                <a:ext cx="1311000" cy="461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i="0" u="none" strike="noStrike" cap="none">
                    <a:solidFill>
                      <a:srgbClr val="3F3F3F"/>
                    </a:solidFill>
                    <a:latin typeface="Arial Black"/>
                    <a:ea typeface="Arial Black"/>
                    <a:cs typeface="Arial Black"/>
                    <a:sym typeface="Arial Black"/>
                  </a:rPr>
                  <a:t>47.7%</a:t>
                </a:r>
                <a:endParaRPr sz="1800" b="1" i="0" u="none" strike="noStrike" cap="none">
                  <a:solidFill>
                    <a:srgbClr val="3F3F3F"/>
                  </a:solidFill>
                  <a:latin typeface="Arial Black"/>
                  <a:ea typeface="Arial Black"/>
                  <a:cs typeface="Arial Black"/>
                  <a:sym typeface="Arial Black"/>
                </a:endParaRPr>
              </a:p>
            </p:txBody>
          </p:sp>
          <p:sp>
            <p:nvSpPr>
              <p:cNvPr id="623" name="Google Shape;623;p76"/>
              <p:cNvSpPr txBox="1"/>
              <p:nvPr/>
            </p:nvSpPr>
            <p:spPr>
              <a:xfrm>
                <a:off x="1065472" y="1894046"/>
                <a:ext cx="1609200" cy="6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i="0" u="none" strike="noStrike" cap="none">
                    <a:solidFill>
                      <a:srgbClr val="FFFFFF"/>
                    </a:solidFill>
                    <a:latin typeface="Calibri"/>
                    <a:ea typeface="Calibri"/>
                    <a:cs typeface="Calibri"/>
                    <a:sym typeface="Calibri"/>
                  </a:rPr>
                  <a:t>Grand </a:t>
                </a:r>
                <a:endParaRPr sz="1100"/>
              </a:p>
              <a:p>
                <a:pPr marL="0" marR="0" lvl="0" indent="0" algn="ctr" rtl="0">
                  <a:spcBef>
                    <a:spcPts val="0"/>
                  </a:spcBef>
                  <a:spcAft>
                    <a:spcPts val="0"/>
                  </a:spcAft>
                  <a:buNone/>
                </a:pPr>
                <a:r>
                  <a:rPr lang="en" sz="1400" b="1" i="0" u="none" strike="noStrike" cap="none">
                    <a:solidFill>
                      <a:srgbClr val="FFFFFF"/>
                    </a:solidFill>
                    <a:latin typeface="Calibri"/>
                    <a:ea typeface="Calibri"/>
                    <a:cs typeface="Calibri"/>
                    <a:sym typeface="Calibri"/>
                  </a:rPr>
                  <a:t>Rapids</a:t>
                </a:r>
                <a:endParaRPr sz="1400" b="1" i="0" u="none" strike="noStrike" cap="none">
                  <a:solidFill>
                    <a:srgbClr val="FFFFFF"/>
                  </a:solidFill>
                  <a:latin typeface="Calibri"/>
                  <a:ea typeface="Calibri"/>
                  <a:cs typeface="Calibri"/>
                  <a:sym typeface="Calibri"/>
                </a:endParaRPr>
              </a:p>
            </p:txBody>
          </p:sp>
        </p:grpSp>
        <p:sp>
          <p:nvSpPr>
            <p:cNvPr id="624" name="Google Shape;624;p76"/>
            <p:cNvSpPr/>
            <p:nvPr/>
          </p:nvSpPr>
          <p:spPr>
            <a:xfrm>
              <a:off x="2415010"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5" name="Google Shape;625;p76"/>
            <p:cNvSpPr/>
            <p:nvPr/>
          </p:nvSpPr>
          <p:spPr>
            <a:xfrm>
              <a:off x="2550529"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6" name="Google Shape;626;p76"/>
            <p:cNvSpPr/>
            <p:nvPr/>
          </p:nvSpPr>
          <p:spPr>
            <a:xfrm>
              <a:off x="2686048"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7" name="Google Shape;627;p76"/>
            <p:cNvSpPr/>
            <p:nvPr/>
          </p:nvSpPr>
          <p:spPr>
            <a:xfrm>
              <a:off x="2821567"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8" name="Google Shape;628;p76"/>
            <p:cNvSpPr/>
            <p:nvPr/>
          </p:nvSpPr>
          <p:spPr>
            <a:xfrm>
              <a:off x="2957085"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29" name="Google Shape;629;p76"/>
            <p:cNvSpPr/>
            <p:nvPr/>
          </p:nvSpPr>
          <p:spPr>
            <a:xfrm>
              <a:off x="3092603"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0" name="Google Shape;630;p76"/>
            <p:cNvSpPr/>
            <p:nvPr/>
          </p:nvSpPr>
          <p:spPr>
            <a:xfrm>
              <a:off x="3228122"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1" name="Google Shape;631;p76"/>
            <p:cNvSpPr/>
            <p:nvPr/>
          </p:nvSpPr>
          <p:spPr>
            <a:xfrm>
              <a:off x="3363640"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2" name="Google Shape;632;p76"/>
            <p:cNvSpPr/>
            <p:nvPr/>
          </p:nvSpPr>
          <p:spPr>
            <a:xfrm>
              <a:off x="3499159"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3" name="Google Shape;633;p76"/>
            <p:cNvSpPr/>
            <p:nvPr/>
          </p:nvSpPr>
          <p:spPr>
            <a:xfrm>
              <a:off x="3634678" y="320217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4" name="Google Shape;634;p76"/>
            <p:cNvSpPr/>
            <p:nvPr/>
          </p:nvSpPr>
          <p:spPr>
            <a:xfrm>
              <a:off x="2415010"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5" name="Google Shape;635;p76"/>
            <p:cNvSpPr/>
            <p:nvPr/>
          </p:nvSpPr>
          <p:spPr>
            <a:xfrm>
              <a:off x="2550529"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6" name="Google Shape;636;p76"/>
            <p:cNvSpPr/>
            <p:nvPr/>
          </p:nvSpPr>
          <p:spPr>
            <a:xfrm>
              <a:off x="2686048"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7" name="Google Shape;637;p76"/>
            <p:cNvSpPr/>
            <p:nvPr/>
          </p:nvSpPr>
          <p:spPr>
            <a:xfrm>
              <a:off x="2821567"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8" name="Google Shape;638;p76"/>
            <p:cNvSpPr/>
            <p:nvPr/>
          </p:nvSpPr>
          <p:spPr>
            <a:xfrm>
              <a:off x="2957085"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39" name="Google Shape;639;p76"/>
            <p:cNvSpPr/>
            <p:nvPr/>
          </p:nvSpPr>
          <p:spPr>
            <a:xfrm>
              <a:off x="3092603"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0" name="Google Shape;640;p76"/>
            <p:cNvSpPr/>
            <p:nvPr/>
          </p:nvSpPr>
          <p:spPr>
            <a:xfrm>
              <a:off x="3228122"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1" name="Google Shape;641;p76"/>
            <p:cNvSpPr/>
            <p:nvPr/>
          </p:nvSpPr>
          <p:spPr>
            <a:xfrm>
              <a:off x="3363640"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2" name="Google Shape;642;p76"/>
            <p:cNvSpPr/>
            <p:nvPr/>
          </p:nvSpPr>
          <p:spPr>
            <a:xfrm>
              <a:off x="3499159"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3" name="Google Shape;643;p76"/>
            <p:cNvSpPr/>
            <p:nvPr/>
          </p:nvSpPr>
          <p:spPr>
            <a:xfrm>
              <a:off x="3634678" y="2927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4" name="Google Shape;644;p76"/>
            <p:cNvSpPr/>
            <p:nvPr/>
          </p:nvSpPr>
          <p:spPr>
            <a:xfrm>
              <a:off x="2415010"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5" name="Google Shape;645;p76"/>
            <p:cNvSpPr/>
            <p:nvPr/>
          </p:nvSpPr>
          <p:spPr>
            <a:xfrm>
              <a:off x="2550529"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6" name="Google Shape;646;p76"/>
            <p:cNvSpPr/>
            <p:nvPr/>
          </p:nvSpPr>
          <p:spPr>
            <a:xfrm>
              <a:off x="2686048"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7" name="Google Shape;647;p76"/>
            <p:cNvSpPr/>
            <p:nvPr/>
          </p:nvSpPr>
          <p:spPr>
            <a:xfrm>
              <a:off x="2821567"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8" name="Google Shape;648;p76"/>
            <p:cNvSpPr/>
            <p:nvPr/>
          </p:nvSpPr>
          <p:spPr>
            <a:xfrm>
              <a:off x="2957085"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49" name="Google Shape;649;p76"/>
            <p:cNvSpPr/>
            <p:nvPr/>
          </p:nvSpPr>
          <p:spPr>
            <a:xfrm>
              <a:off x="3092603"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0" name="Google Shape;650;p76"/>
            <p:cNvSpPr/>
            <p:nvPr/>
          </p:nvSpPr>
          <p:spPr>
            <a:xfrm>
              <a:off x="3228122"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1" name="Google Shape;651;p76"/>
            <p:cNvSpPr/>
            <p:nvPr/>
          </p:nvSpPr>
          <p:spPr>
            <a:xfrm>
              <a:off x="3363640"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2" name="Google Shape;652;p76"/>
            <p:cNvSpPr/>
            <p:nvPr/>
          </p:nvSpPr>
          <p:spPr>
            <a:xfrm>
              <a:off x="3499159"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3" name="Google Shape;653;p76"/>
            <p:cNvSpPr/>
            <p:nvPr/>
          </p:nvSpPr>
          <p:spPr>
            <a:xfrm>
              <a:off x="3634678" y="346257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4" name="Google Shape;654;p76"/>
            <p:cNvSpPr/>
            <p:nvPr/>
          </p:nvSpPr>
          <p:spPr>
            <a:xfrm>
              <a:off x="2413045"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5" name="Google Shape;655;p76"/>
            <p:cNvSpPr/>
            <p:nvPr/>
          </p:nvSpPr>
          <p:spPr>
            <a:xfrm>
              <a:off x="2548563"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6" name="Google Shape;656;p76"/>
            <p:cNvSpPr/>
            <p:nvPr/>
          </p:nvSpPr>
          <p:spPr>
            <a:xfrm>
              <a:off x="2684081"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7" name="Google Shape;657;p76"/>
            <p:cNvSpPr/>
            <p:nvPr/>
          </p:nvSpPr>
          <p:spPr>
            <a:xfrm>
              <a:off x="2819600"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8" name="Google Shape;658;p76"/>
            <p:cNvSpPr/>
            <p:nvPr/>
          </p:nvSpPr>
          <p:spPr>
            <a:xfrm>
              <a:off x="2955118"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59" name="Google Shape;659;p76"/>
            <p:cNvSpPr/>
            <p:nvPr/>
          </p:nvSpPr>
          <p:spPr>
            <a:xfrm>
              <a:off x="3090637"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0" name="Google Shape;660;p76"/>
            <p:cNvSpPr/>
            <p:nvPr/>
          </p:nvSpPr>
          <p:spPr>
            <a:xfrm>
              <a:off x="3226156"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1" name="Google Shape;661;p76"/>
            <p:cNvSpPr/>
            <p:nvPr/>
          </p:nvSpPr>
          <p:spPr>
            <a:xfrm>
              <a:off x="3361674"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2" name="Google Shape;662;p76"/>
            <p:cNvSpPr/>
            <p:nvPr/>
          </p:nvSpPr>
          <p:spPr>
            <a:xfrm>
              <a:off x="3497193"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3" name="Google Shape;663;p76"/>
            <p:cNvSpPr/>
            <p:nvPr/>
          </p:nvSpPr>
          <p:spPr>
            <a:xfrm>
              <a:off x="3632711" y="2687282"/>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4" name="Google Shape;664;p76"/>
            <p:cNvSpPr/>
            <p:nvPr/>
          </p:nvSpPr>
          <p:spPr>
            <a:xfrm>
              <a:off x="2413045"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5" name="Google Shape;665;p76"/>
            <p:cNvSpPr/>
            <p:nvPr/>
          </p:nvSpPr>
          <p:spPr>
            <a:xfrm>
              <a:off x="2548563"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6" name="Google Shape;666;p76"/>
            <p:cNvSpPr/>
            <p:nvPr/>
          </p:nvSpPr>
          <p:spPr>
            <a:xfrm>
              <a:off x="2684081"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7" name="Google Shape;667;p76"/>
            <p:cNvSpPr/>
            <p:nvPr/>
          </p:nvSpPr>
          <p:spPr>
            <a:xfrm>
              <a:off x="2819600"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8" name="Google Shape;668;p76"/>
            <p:cNvSpPr/>
            <p:nvPr/>
          </p:nvSpPr>
          <p:spPr>
            <a:xfrm>
              <a:off x="2955118"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69" name="Google Shape;669;p76"/>
            <p:cNvSpPr/>
            <p:nvPr/>
          </p:nvSpPr>
          <p:spPr>
            <a:xfrm>
              <a:off x="3090637"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0" name="Google Shape;670;p76"/>
            <p:cNvSpPr/>
            <p:nvPr/>
          </p:nvSpPr>
          <p:spPr>
            <a:xfrm>
              <a:off x="3226156"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1" name="Google Shape;671;p76"/>
            <p:cNvSpPr/>
            <p:nvPr/>
          </p:nvSpPr>
          <p:spPr>
            <a:xfrm>
              <a:off x="3361674"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2" name="Google Shape;672;p76"/>
            <p:cNvSpPr/>
            <p:nvPr/>
          </p:nvSpPr>
          <p:spPr>
            <a:xfrm>
              <a:off x="3497193"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3" name="Google Shape;673;p76"/>
            <p:cNvSpPr/>
            <p:nvPr/>
          </p:nvSpPr>
          <p:spPr>
            <a:xfrm>
              <a:off x="3632711" y="4237863"/>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4" name="Google Shape;674;p76"/>
            <p:cNvSpPr/>
            <p:nvPr/>
          </p:nvSpPr>
          <p:spPr>
            <a:xfrm>
              <a:off x="2413045"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5" name="Google Shape;675;p76"/>
            <p:cNvSpPr/>
            <p:nvPr/>
          </p:nvSpPr>
          <p:spPr>
            <a:xfrm>
              <a:off x="2548563"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6" name="Google Shape;676;p76"/>
            <p:cNvSpPr/>
            <p:nvPr/>
          </p:nvSpPr>
          <p:spPr>
            <a:xfrm>
              <a:off x="2684081"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7" name="Google Shape;677;p76"/>
            <p:cNvSpPr/>
            <p:nvPr/>
          </p:nvSpPr>
          <p:spPr>
            <a:xfrm>
              <a:off x="2819600"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8" name="Google Shape;678;p76"/>
            <p:cNvSpPr/>
            <p:nvPr/>
          </p:nvSpPr>
          <p:spPr>
            <a:xfrm>
              <a:off x="2955118"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79" name="Google Shape;679;p76"/>
            <p:cNvSpPr/>
            <p:nvPr/>
          </p:nvSpPr>
          <p:spPr>
            <a:xfrm>
              <a:off x="3090637"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0" name="Google Shape;680;p76"/>
            <p:cNvSpPr/>
            <p:nvPr/>
          </p:nvSpPr>
          <p:spPr>
            <a:xfrm>
              <a:off x="3226156"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1" name="Google Shape;681;p76"/>
            <p:cNvSpPr/>
            <p:nvPr/>
          </p:nvSpPr>
          <p:spPr>
            <a:xfrm>
              <a:off x="3361674"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2" name="Google Shape;682;p76"/>
            <p:cNvSpPr/>
            <p:nvPr/>
          </p:nvSpPr>
          <p:spPr>
            <a:xfrm>
              <a:off x="3497193"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3" name="Google Shape;683;p76"/>
            <p:cNvSpPr/>
            <p:nvPr/>
          </p:nvSpPr>
          <p:spPr>
            <a:xfrm>
              <a:off x="3632711" y="3963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4" name="Google Shape;684;p76"/>
            <p:cNvSpPr/>
            <p:nvPr/>
          </p:nvSpPr>
          <p:spPr>
            <a:xfrm>
              <a:off x="2413045"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5" name="Google Shape;685;p76"/>
            <p:cNvSpPr/>
            <p:nvPr/>
          </p:nvSpPr>
          <p:spPr>
            <a:xfrm>
              <a:off x="2548563"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6" name="Google Shape;686;p76"/>
            <p:cNvSpPr/>
            <p:nvPr/>
          </p:nvSpPr>
          <p:spPr>
            <a:xfrm>
              <a:off x="2684081"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7" name="Google Shape;687;p76"/>
            <p:cNvSpPr/>
            <p:nvPr/>
          </p:nvSpPr>
          <p:spPr>
            <a:xfrm>
              <a:off x="2819600"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8" name="Google Shape;688;p76"/>
            <p:cNvSpPr/>
            <p:nvPr/>
          </p:nvSpPr>
          <p:spPr>
            <a:xfrm>
              <a:off x="2955118"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89" name="Google Shape;689;p76"/>
            <p:cNvSpPr/>
            <p:nvPr/>
          </p:nvSpPr>
          <p:spPr>
            <a:xfrm>
              <a:off x="3090637"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0" name="Google Shape;690;p76"/>
            <p:cNvSpPr/>
            <p:nvPr/>
          </p:nvSpPr>
          <p:spPr>
            <a:xfrm>
              <a:off x="3226156"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1" name="Google Shape;691;p76"/>
            <p:cNvSpPr/>
            <p:nvPr/>
          </p:nvSpPr>
          <p:spPr>
            <a:xfrm>
              <a:off x="3361674"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2" name="Google Shape;692;p76"/>
            <p:cNvSpPr/>
            <p:nvPr/>
          </p:nvSpPr>
          <p:spPr>
            <a:xfrm>
              <a:off x="3497193"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3" name="Google Shape;693;p76"/>
            <p:cNvSpPr/>
            <p:nvPr/>
          </p:nvSpPr>
          <p:spPr>
            <a:xfrm>
              <a:off x="3632711" y="4498260"/>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4" name="Google Shape;694;p76"/>
            <p:cNvSpPr/>
            <p:nvPr/>
          </p:nvSpPr>
          <p:spPr>
            <a:xfrm>
              <a:off x="2411078"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5" name="Google Shape;695;p76"/>
            <p:cNvSpPr/>
            <p:nvPr/>
          </p:nvSpPr>
          <p:spPr>
            <a:xfrm>
              <a:off x="2546597"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6" name="Google Shape;696;p76"/>
            <p:cNvSpPr/>
            <p:nvPr/>
          </p:nvSpPr>
          <p:spPr>
            <a:xfrm>
              <a:off x="2682115"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7" name="Google Shape;697;p76"/>
            <p:cNvSpPr/>
            <p:nvPr/>
          </p:nvSpPr>
          <p:spPr>
            <a:xfrm>
              <a:off x="2817634"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8" name="Google Shape;698;p76"/>
            <p:cNvSpPr/>
            <p:nvPr/>
          </p:nvSpPr>
          <p:spPr>
            <a:xfrm>
              <a:off x="2953152"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9" name="Google Shape;699;p76"/>
            <p:cNvSpPr/>
            <p:nvPr/>
          </p:nvSpPr>
          <p:spPr>
            <a:xfrm>
              <a:off x="3088671"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0" name="Google Shape;700;p76"/>
            <p:cNvSpPr/>
            <p:nvPr/>
          </p:nvSpPr>
          <p:spPr>
            <a:xfrm>
              <a:off x="3224190"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1" name="Google Shape;701;p76"/>
            <p:cNvSpPr/>
            <p:nvPr/>
          </p:nvSpPr>
          <p:spPr>
            <a:xfrm>
              <a:off x="3359708"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2" name="Google Shape;702;p76"/>
            <p:cNvSpPr/>
            <p:nvPr/>
          </p:nvSpPr>
          <p:spPr>
            <a:xfrm>
              <a:off x="3495226"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3" name="Google Shape;703;p76"/>
            <p:cNvSpPr/>
            <p:nvPr/>
          </p:nvSpPr>
          <p:spPr>
            <a:xfrm>
              <a:off x="3630745" y="3722969"/>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4" name="Google Shape;704;p76"/>
            <p:cNvSpPr/>
            <p:nvPr/>
          </p:nvSpPr>
          <p:spPr>
            <a:xfrm>
              <a:off x="2415010"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5" name="Google Shape;705;p76"/>
            <p:cNvSpPr/>
            <p:nvPr/>
          </p:nvSpPr>
          <p:spPr>
            <a:xfrm>
              <a:off x="2550529"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6" name="Google Shape;706;p76"/>
            <p:cNvSpPr/>
            <p:nvPr/>
          </p:nvSpPr>
          <p:spPr>
            <a:xfrm>
              <a:off x="2686048"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7" name="Google Shape;707;p76"/>
            <p:cNvSpPr/>
            <p:nvPr/>
          </p:nvSpPr>
          <p:spPr>
            <a:xfrm>
              <a:off x="2821567"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8" name="Google Shape;708;p76"/>
            <p:cNvSpPr/>
            <p:nvPr/>
          </p:nvSpPr>
          <p:spPr>
            <a:xfrm>
              <a:off x="2957085"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9" name="Google Shape;709;p76"/>
            <p:cNvSpPr/>
            <p:nvPr/>
          </p:nvSpPr>
          <p:spPr>
            <a:xfrm>
              <a:off x="3092603"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0" name="Google Shape;710;p76"/>
            <p:cNvSpPr/>
            <p:nvPr/>
          </p:nvSpPr>
          <p:spPr>
            <a:xfrm>
              <a:off x="3228122"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1" name="Google Shape;711;p76"/>
            <p:cNvSpPr/>
            <p:nvPr/>
          </p:nvSpPr>
          <p:spPr>
            <a:xfrm>
              <a:off x="3363640"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2" name="Google Shape;712;p76"/>
            <p:cNvSpPr/>
            <p:nvPr/>
          </p:nvSpPr>
          <p:spPr>
            <a:xfrm>
              <a:off x="3499159"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3" name="Google Shape;713;p76"/>
            <p:cNvSpPr/>
            <p:nvPr/>
          </p:nvSpPr>
          <p:spPr>
            <a:xfrm>
              <a:off x="3634678" y="244858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4" name="Google Shape;714;p76"/>
            <p:cNvSpPr/>
            <p:nvPr/>
          </p:nvSpPr>
          <p:spPr>
            <a:xfrm>
              <a:off x="2413045"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5" name="Google Shape;715;p76"/>
            <p:cNvSpPr/>
            <p:nvPr/>
          </p:nvSpPr>
          <p:spPr>
            <a:xfrm>
              <a:off x="2548563"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6" name="Google Shape;716;p76"/>
            <p:cNvSpPr/>
            <p:nvPr/>
          </p:nvSpPr>
          <p:spPr>
            <a:xfrm>
              <a:off x="2684081"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7" name="Google Shape;717;p76"/>
            <p:cNvSpPr/>
            <p:nvPr/>
          </p:nvSpPr>
          <p:spPr>
            <a:xfrm>
              <a:off x="2819600"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8" name="Google Shape;718;p76"/>
            <p:cNvSpPr/>
            <p:nvPr/>
          </p:nvSpPr>
          <p:spPr>
            <a:xfrm>
              <a:off x="2955118"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19" name="Google Shape;719;p76"/>
            <p:cNvSpPr/>
            <p:nvPr/>
          </p:nvSpPr>
          <p:spPr>
            <a:xfrm>
              <a:off x="3090637"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20" name="Google Shape;720;p76"/>
            <p:cNvSpPr/>
            <p:nvPr/>
          </p:nvSpPr>
          <p:spPr>
            <a:xfrm>
              <a:off x="3226156"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21" name="Google Shape;721;p76"/>
            <p:cNvSpPr/>
            <p:nvPr/>
          </p:nvSpPr>
          <p:spPr>
            <a:xfrm>
              <a:off x="3361674"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22" name="Google Shape;722;p76"/>
            <p:cNvSpPr/>
            <p:nvPr/>
          </p:nvSpPr>
          <p:spPr>
            <a:xfrm>
              <a:off x="3497193"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23" name="Google Shape;723;p76"/>
            <p:cNvSpPr/>
            <p:nvPr/>
          </p:nvSpPr>
          <p:spPr>
            <a:xfrm>
              <a:off x="3632711" y="2208296"/>
              <a:ext cx="104284" cy="215803"/>
            </a:xfrm>
            <a:custGeom>
              <a:avLst/>
              <a:gdLst/>
              <a:ahLst/>
              <a:cxnLst/>
              <a:rect l="l" t="t" r="r" b="b"/>
              <a:pathLst>
                <a:path w="1489775" h="3923699" extrusionOk="0">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2F5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24" name="Google Shape;724;p76"/>
            <p:cNvSpPr/>
            <p:nvPr/>
          </p:nvSpPr>
          <p:spPr>
            <a:xfrm>
              <a:off x="256656" y="111087"/>
              <a:ext cx="4014600" cy="484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i="0" u="none" strike="noStrike" cap="none">
                  <a:solidFill>
                    <a:schemeClr val="dk1"/>
                  </a:solidFill>
                  <a:latin typeface="Avenir"/>
                  <a:ea typeface="Avenir"/>
                  <a:cs typeface="Avenir"/>
                  <a:sym typeface="Avenir"/>
                </a:rPr>
                <a:t>Percent of children &lt; 6 years old in Kent County screened for blood lead 2010-2015</a:t>
              </a:r>
              <a:endParaRPr sz="1100" b="1"/>
            </a:p>
          </p:txBody>
        </p:sp>
      </p:grpSp>
      <p:grpSp>
        <p:nvGrpSpPr>
          <p:cNvPr id="725" name="Google Shape;725;p76"/>
          <p:cNvGrpSpPr/>
          <p:nvPr/>
        </p:nvGrpSpPr>
        <p:grpSpPr>
          <a:xfrm>
            <a:off x="14" y="4725496"/>
            <a:ext cx="9143975" cy="393200"/>
            <a:chOff x="0" y="4596699"/>
            <a:chExt cx="9143975" cy="393200"/>
          </a:xfrm>
        </p:grpSpPr>
        <p:pic>
          <p:nvPicPr>
            <p:cNvPr id="726" name="Google Shape;726;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727" name="Google Shape;727;p76"/>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76"/>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7"/>
          <p:cNvSpPr/>
          <p:nvPr/>
        </p:nvSpPr>
        <p:spPr>
          <a:xfrm>
            <a:off x="416600" y="2982550"/>
            <a:ext cx="2343600" cy="1074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7"/>
          <p:cNvSpPr txBox="1"/>
          <p:nvPr/>
        </p:nvSpPr>
        <p:spPr>
          <a:xfrm>
            <a:off x="2945875" y="870950"/>
            <a:ext cx="3252300" cy="55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2400" b="1" i="0" strike="noStrike" cap="none">
                <a:solidFill>
                  <a:srgbClr val="212121"/>
                </a:solidFill>
                <a:highlight>
                  <a:srgbClr val="FFFFFF"/>
                </a:highlight>
                <a:latin typeface="Arial"/>
                <a:ea typeface="Arial"/>
                <a:cs typeface="Arial"/>
                <a:sym typeface="Arial"/>
              </a:rPr>
              <a:t>Infants and Children</a:t>
            </a:r>
            <a:endParaRPr sz="2400" b="1" i="0" strike="noStrike" cap="none">
              <a:solidFill>
                <a:srgbClr val="212121"/>
              </a:solidFill>
              <a:highlight>
                <a:srgbClr val="FFFFFF"/>
              </a:highlight>
              <a:latin typeface="Arial"/>
              <a:ea typeface="Arial"/>
              <a:cs typeface="Arial"/>
              <a:sym typeface="Arial"/>
            </a:endParaRPr>
          </a:p>
          <a:p>
            <a:pPr marL="457200" marR="0" lvl="0" indent="0" algn="l" rtl="0">
              <a:lnSpc>
                <a:spcPct val="100000"/>
              </a:lnSpc>
              <a:spcBef>
                <a:spcPts val="0"/>
              </a:spcBef>
              <a:spcAft>
                <a:spcPts val="0"/>
              </a:spcAft>
              <a:buNone/>
            </a:pPr>
            <a:endParaRPr sz="1800">
              <a:solidFill>
                <a:srgbClr val="212121"/>
              </a:solidFill>
              <a:highlight>
                <a:srgbClr val="FFFFFF"/>
              </a:highlight>
            </a:endParaRPr>
          </a:p>
          <a:p>
            <a:pPr marL="0" marR="0" lvl="0" indent="0" algn="l" rtl="0">
              <a:lnSpc>
                <a:spcPct val="100000"/>
              </a:lnSpc>
              <a:spcBef>
                <a:spcPts val="0"/>
              </a:spcBef>
              <a:spcAft>
                <a:spcPts val="0"/>
              </a:spcAft>
              <a:buClr>
                <a:srgbClr val="000000"/>
              </a:buClr>
              <a:buSzPts val="700"/>
              <a:buFont typeface="Arial"/>
              <a:buNone/>
            </a:pPr>
            <a:endParaRPr sz="700" b="1" i="0" u="sng" strike="noStrike" cap="none">
              <a:solidFill>
                <a:srgbClr val="212121"/>
              </a:solidFill>
              <a:highlight>
                <a:srgbClr val="FFFFFF"/>
              </a:highlight>
              <a:latin typeface="Arial"/>
              <a:ea typeface="Arial"/>
              <a:cs typeface="Arial"/>
              <a:sym typeface="Arial"/>
            </a:endParaRPr>
          </a:p>
          <a:p>
            <a:pPr marL="0" marR="0" lvl="0" indent="0" algn="l" rtl="0">
              <a:lnSpc>
                <a:spcPct val="100000"/>
              </a:lnSpc>
              <a:spcBef>
                <a:spcPts val="1000"/>
              </a:spcBef>
              <a:spcAft>
                <a:spcPts val="0"/>
              </a:spcAft>
              <a:buNone/>
            </a:pPr>
            <a:endParaRPr sz="1700" b="1" i="0" u="none" strike="noStrike" cap="none">
              <a:solidFill>
                <a:srgbClr val="000000"/>
              </a:solidFill>
              <a:latin typeface="Arial"/>
              <a:ea typeface="Arial"/>
              <a:cs typeface="Arial"/>
              <a:sym typeface="Arial"/>
            </a:endParaRPr>
          </a:p>
        </p:txBody>
      </p:sp>
      <p:sp>
        <p:nvSpPr>
          <p:cNvPr id="735" name="Google Shape;735;p77"/>
          <p:cNvSpPr txBox="1">
            <a:spLocks noGrp="1"/>
          </p:cNvSpPr>
          <p:nvPr>
            <p:ph type="title"/>
          </p:nvPr>
        </p:nvSpPr>
        <p:spPr>
          <a:xfrm>
            <a:off x="1296925" y="245100"/>
            <a:ext cx="6550200" cy="550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Who is at the Greatest Risk?</a:t>
            </a:r>
            <a:endParaRPr sz="3600" b="1" i="0" u="none" strike="noStrike" cap="none">
              <a:solidFill>
                <a:srgbClr val="18A807"/>
              </a:solidFill>
              <a:latin typeface="Arial"/>
              <a:ea typeface="Arial"/>
              <a:cs typeface="Arial"/>
              <a:sym typeface="Arial"/>
            </a:endParaRPr>
          </a:p>
        </p:txBody>
      </p:sp>
      <p:grpSp>
        <p:nvGrpSpPr>
          <p:cNvPr id="736" name="Google Shape;736;p77"/>
          <p:cNvGrpSpPr/>
          <p:nvPr/>
        </p:nvGrpSpPr>
        <p:grpSpPr>
          <a:xfrm>
            <a:off x="13" y="4701774"/>
            <a:ext cx="9143975" cy="393200"/>
            <a:chOff x="0" y="4596699"/>
            <a:chExt cx="9143975" cy="393200"/>
          </a:xfrm>
        </p:grpSpPr>
        <p:pic>
          <p:nvPicPr>
            <p:cNvPr id="737" name="Google Shape;737;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738" name="Google Shape;738;p77"/>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7"/>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40" name="Google Shape;740;p7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792225" y="5274735"/>
            <a:ext cx="2416201" cy="1811690"/>
          </a:xfrm>
          <a:prstGeom prst="rect">
            <a:avLst/>
          </a:prstGeom>
          <a:noFill/>
          <a:ln>
            <a:noFill/>
          </a:ln>
        </p:spPr>
      </p:pic>
      <p:pic>
        <p:nvPicPr>
          <p:cNvPr id="741" name="Google Shape;741;p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2613" y="1496788"/>
            <a:ext cx="2343675" cy="2945225"/>
          </a:xfrm>
          <a:prstGeom prst="rect">
            <a:avLst/>
          </a:prstGeom>
          <a:noFill/>
          <a:ln>
            <a:noFill/>
          </a:ln>
        </p:spPr>
      </p:pic>
      <p:cxnSp>
        <p:nvCxnSpPr>
          <p:cNvPr id="742" name="Google Shape;742;p77"/>
          <p:cNvCxnSpPr/>
          <p:nvPr/>
        </p:nvCxnSpPr>
        <p:spPr>
          <a:xfrm rot="10800000">
            <a:off x="2762075" y="2055025"/>
            <a:ext cx="1272600" cy="377100"/>
          </a:xfrm>
          <a:prstGeom prst="straightConnector1">
            <a:avLst/>
          </a:prstGeom>
          <a:noFill/>
          <a:ln w="19050" cap="flat" cmpd="sng">
            <a:solidFill>
              <a:schemeClr val="dk2"/>
            </a:solidFill>
            <a:prstDash val="solid"/>
            <a:round/>
            <a:headEnd type="triangle" w="med" len="med"/>
            <a:tailEnd type="none" w="med" len="med"/>
          </a:ln>
        </p:spPr>
      </p:cxnSp>
      <p:sp>
        <p:nvSpPr>
          <p:cNvPr id="743" name="Google Shape;743;p77"/>
          <p:cNvSpPr/>
          <p:nvPr/>
        </p:nvSpPr>
        <p:spPr>
          <a:xfrm>
            <a:off x="418525" y="1404650"/>
            <a:ext cx="2343600" cy="1074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4" name="Google Shape;744;p77"/>
          <p:cNvCxnSpPr/>
          <p:nvPr/>
        </p:nvCxnSpPr>
        <p:spPr>
          <a:xfrm flipH="1">
            <a:off x="5262000" y="1847650"/>
            <a:ext cx="1072800" cy="207300"/>
          </a:xfrm>
          <a:prstGeom prst="straightConnector1">
            <a:avLst/>
          </a:prstGeom>
          <a:noFill/>
          <a:ln w="19050" cap="flat" cmpd="sng">
            <a:solidFill>
              <a:schemeClr val="dk2"/>
            </a:solidFill>
            <a:prstDash val="solid"/>
            <a:round/>
            <a:headEnd type="none" w="med" len="med"/>
            <a:tailEnd type="triangle" w="med" len="med"/>
          </a:ln>
        </p:spPr>
      </p:cxnSp>
      <p:cxnSp>
        <p:nvCxnSpPr>
          <p:cNvPr id="745" name="Google Shape;745;p77"/>
          <p:cNvCxnSpPr/>
          <p:nvPr/>
        </p:nvCxnSpPr>
        <p:spPr>
          <a:xfrm rot="10800000">
            <a:off x="5659125" y="2892200"/>
            <a:ext cx="647400" cy="199800"/>
          </a:xfrm>
          <a:prstGeom prst="straightConnector1">
            <a:avLst/>
          </a:prstGeom>
          <a:noFill/>
          <a:ln w="19050" cap="flat" cmpd="sng">
            <a:solidFill>
              <a:schemeClr val="dk2"/>
            </a:solidFill>
            <a:prstDash val="solid"/>
            <a:round/>
            <a:headEnd type="none" w="med" len="med"/>
            <a:tailEnd type="triangle" w="med" len="med"/>
          </a:ln>
        </p:spPr>
      </p:cxnSp>
      <p:sp>
        <p:nvSpPr>
          <p:cNvPr id="746" name="Google Shape;746;p77"/>
          <p:cNvSpPr txBox="1"/>
          <p:nvPr/>
        </p:nvSpPr>
        <p:spPr>
          <a:xfrm>
            <a:off x="471350" y="1451725"/>
            <a:ext cx="2234100" cy="9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Hands and objects frequently placed into mouth</a:t>
            </a:r>
            <a:endParaRPr sz="1800"/>
          </a:p>
        </p:txBody>
      </p:sp>
      <p:sp>
        <p:nvSpPr>
          <p:cNvPr id="747" name="Google Shape;747;p77"/>
          <p:cNvSpPr/>
          <p:nvPr/>
        </p:nvSpPr>
        <p:spPr>
          <a:xfrm>
            <a:off x="6334800" y="1216150"/>
            <a:ext cx="2488800" cy="1215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7"/>
          <p:cNvSpPr txBox="1"/>
          <p:nvPr/>
        </p:nvSpPr>
        <p:spPr>
          <a:xfrm>
            <a:off x="6411000" y="1268800"/>
            <a:ext cx="2416200" cy="10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Developing brains and nervous systems more sensitive to damaging effects of lead</a:t>
            </a:r>
            <a:endParaRPr sz="1700"/>
          </a:p>
        </p:txBody>
      </p:sp>
      <p:sp>
        <p:nvSpPr>
          <p:cNvPr id="749" name="Google Shape;749;p77"/>
          <p:cNvSpPr/>
          <p:nvPr/>
        </p:nvSpPr>
        <p:spPr>
          <a:xfrm>
            <a:off x="6334800" y="2852900"/>
            <a:ext cx="2488800" cy="1074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7"/>
          <p:cNvSpPr txBox="1"/>
          <p:nvPr/>
        </p:nvSpPr>
        <p:spPr>
          <a:xfrm>
            <a:off x="6407400" y="2900000"/>
            <a:ext cx="2343600" cy="9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Children’s growing bodies absorb more lead than adults</a:t>
            </a:r>
            <a:endParaRPr sz="1800"/>
          </a:p>
        </p:txBody>
      </p:sp>
      <p:sp>
        <p:nvSpPr>
          <p:cNvPr id="751" name="Google Shape;751;p77"/>
          <p:cNvSpPr txBox="1"/>
          <p:nvPr/>
        </p:nvSpPr>
        <p:spPr>
          <a:xfrm>
            <a:off x="471350" y="3029650"/>
            <a:ext cx="2234100" cy="9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Children play and crawl on the ground and floor</a:t>
            </a:r>
            <a:endParaRPr sz="1800"/>
          </a:p>
        </p:txBody>
      </p:sp>
      <p:cxnSp>
        <p:nvCxnSpPr>
          <p:cNvPr id="752" name="Google Shape;752;p77"/>
          <p:cNvCxnSpPr/>
          <p:nvPr/>
        </p:nvCxnSpPr>
        <p:spPr>
          <a:xfrm rot="10800000">
            <a:off x="2762200" y="3550550"/>
            <a:ext cx="791700" cy="757500"/>
          </a:xfrm>
          <a:prstGeom prst="straightConnector1">
            <a:avLst/>
          </a:prstGeom>
          <a:noFill/>
          <a:ln w="19050" cap="flat" cmpd="sng">
            <a:solidFill>
              <a:schemeClr val="dk2"/>
            </a:solidFill>
            <a:prstDash val="solid"/>
            <a:round/>
            <a:headEnd type="triangl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pSp>
        <p:nvGrpSpPr>
          <p:cNvPr id="757" name="Google Shape;757;p78"/>
          <p:cNvGrpSpPr/>
          <p:nvPr/>
        </p:nvGrpSpPr>
        <p:grpSpPr>
          <a:xfrm>
            <a:off x="0" y="4725499"/>
            <a:ext cx="9143975" cy="393200"/>
            <a:chOff x="0" y="4596699"/>
            <a:chExt cx="9143975" cy="393200"/>
          </a:xfrm>
        </p:grpSpPr>
        <p:pic>
          <p:nvPicPr>
            <p:cNvPr id="758" name="Google Shape;758;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759" name="Google Shape;759;p78"/>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78"/>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61" name="Google Shape;761;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5075" y="1824750"/>
            <a:ext cx="1187736" cy="1187736"/>
          </a:xfrm>
          <a:prstGeom prst="rect">
            <a:avLst/>
          </a:prstGeom>
          <a:noFill/>
          <a:ln>
            <a:noFill/>
          </a:ln>
        </p:spPr>
      </p:pic>
      <p:pic>
        <p:nvPicPr>
          <p:cNvPr id="762" name="Google Shape;762;p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5075" y="3385639"/>
            <a:ext cx="1187736" cy="1187736"/>
          </a:xfrm>
          <a:prstGeom prst="rect">
            <a:avLst/>
          </a:prstGeom>
          <a:noFill/>
          <a:ln>
            <a:noFill/>
          </a:ln>
        </p:spPr>
      </p:pic>
      <p:pic>
        <p:nvPicPr>
          <p:cNvPr id="763" name="Google Shape;763;p7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07525" y="1824752"/>
            <a:ext cx="1187736" cy="1187736"/>
          </a:xfrm>
          <a:prstGeom prst="rect">
            <a:avLst/>
          </a:prstGeom>
          <a:noFill/>
          <a:ln>
            <a:noFill/>
          </a:ln>
        </p:spPr>
      </p:pic>
      <p:pic>
        <p:nvPicPr>
          <p:cNvPr id="764" name="Google Shape;764;p7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07525" y="3385652"/>
            <a:ext cx="1187736" cy="1187736"/>
          </a:xfrm>
          <a:prstGeom prst="rect">
            <a:avLst/>
          </a:prstGeom>
          <a:noFill/>
          <a:ln>
            <a:noFill/>
          </a:ln>
        </p:spPr>
      </p:pic>
      <p:sp>
        <p:nvSpPr>
          <p:cNvPr id="765" name="Google Shape;765;p78"/>
          <p:cNvSpPr txBox="1"/>
          <p:nvPr/>
        </p:nvSpPr>
        <p:spPr>
          <a:xfrm>
            <a:off x="1645375" y="1889150"/>
            <a:ext cx="2786700" cy="7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200" b="0" i="0" u="none" strike="noStrike" cap="none">
                <a:solidFill>
                  <a:srgbClr val="000000"/>
                </a:solidFill>
                <a:latin typeface="Arial"/>
                <a:ea typeface="Arial"/>
                <a:cs typeface="Arial"/>
                <a:sym typeface="Arial"/>
              </a:rPr>
              <a:t>Damage to brain and nervous system</a:t>
            </a:r>
            <a:endParaRPr sz="2200" b="0" i="0" u="none" strike="noStrike" cap="none">
              <a:solidFill>
                <a:srgbClr val="000000"/>
              </a:solidFill>
              <a:latin typeface="Arial"/>
              <a:ea typeface="Arial"/>
              <a:cs typeface="Arial"/>
              <a:sym typeface="Arial"/>
            </a:endParaRPr>
          </a:p>
        </p:txBody>
      </p:sp>
      <p:sp>
        <p:nvSpPr>
          <p:cNvPr id="766" name="Google Shape;766;p78"/>
          <p:cNvSpPr txBox="1"/>
          <p:nvPr/>
        </p:nvSpPr>
        <p:spPr>
          <a:xfrm>
            <a:off x="254725" y="141600"/>
            <a:ext cx="8182800" cy="10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18A807"/>
                </a:solidFill>
                <a:latin typeface="Arial"/>
                <a:ea typeface="Arial"/>
                <a:cs typeface="Arial"/>
                <a:sym typeface="Arial"/>
              </a:rPr>
              <a:t>Exposure to Lead Can Seriously Harm a Child’s Health</a:t>
            </a:r>
            <a:r>
              <a:rPr lang="en" sz="3000" b="1" i="0" u="none" strike="noStrike" cap="none">
                <a:solidFill>
                  <a:srgbClr val="17A95E"/>
                </a:solidFill>
                <a:latin typeface="Arial"/>
                <a:ea typeface="Arial"/>
                <a:cs typeface="Arial"/>
                <a:sym typeface="Arial"/>
              </a:rPr>
              <a:t> </a:t>
            </a:r>
            <a:endParaRPr sz="3000" b="1" i="0" u="none" strike="noStrike" cap="none">
              <a:solidFill>
                <a:srgbClr val="17A95E"/>
              </a:solidFill>
              <a:latin typeface="Arial"/>
              <a:ea typeface="Arial"/>
              <a:cs typeface="Arial"/>
              <a:sym typeface="Arial"/>
            </a:endParaRPr>
          </a:p>
        </p:txBody>
      </p:sp>
      <p:sp>
        <p:nvSpPr>
          <p:cNvPr id="767" name="Google Shape;767;p78"/>
          <p:cNvSpPr txBox="1"/>
          <p:nvPr/>
        </p:nvSpPr>
        <p:spPr>
          <a:xfrm>
            <a:off x="1505275" y="3471025"/>
            <a:ext cx="2926800" cy="7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200" b="0" i="0" u="none" strike="noStrike" cap="none">
                <a:solidFill>
                  <a:srgbClr val="000000"/>
                </a:solidFill>
                <a:latin typeface="Arial"/>
                <a:ea typeface="Arial"/>
                <a:cs typeface="Arial"/>
                <a:sym typeface="Arial"/>
              </a:rPr>
              <a:t>Slow growth and developmental delays </a:t>
            </a:r>
            <a:endParaRPr sz="2200" b="0" i="0" u="none" strike="noStrike" cap="none">
              <a:solidFill>
                <a:srgbClr val="000000"/>
              </a:solidFill>
              <a:latin typeface="Arial"/>
              <a:ea typeface="Arial"/>
              <a:cs typeface="Arial"/>
              <a:sym typeface="Arial"/>
            </a:endParaRPr>
          </a:p>
        </p:txBody>
      </p:sp>
      <p:sp>
        <p:nvSpPr>
          <p:cNvPr id="768" name="Google Shape;768;p78"/>
          <p:cNvSpPr txBox="1"/>
          <p:nvPr/>
        </p:nvSpPr>
        <p:spPr>
          <a:xfrm>
            <a:off x="6334825" y="1902050"/>
            <a:ext cx="2496300" cy="69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200" b="0" i="0" u="none" strike="noStrike" cap="none">
                <a:solidFill>
                  <a:srgbClr val="000000"/>
                </a:solidFill>
                <a:latin typeface="Arial"/>
                <a:ea typeface="Arial"/>
                <a:cs typeface="Arial"/>
                <a:sym typeface="Arial"/>
              </a:rPr>
              <a:t>Learning and behavior problems  </a:t>
            </a:r>
            <a:endParaRPr sz="2200" b="0" i="0" u="none" strike="noStrike" cap="none">
              <a:solidFill>
                <a:srgbClr val="000000"/>
              </a:solidFill>
              <a:latin typeface="Arial"/>
              <a:ea typeface="Arial"/>
              <a:cs typeface="Arial"/>
              <a:sym typeface="Arial"/>
            </a:endParaRPr>
          </a:p>
        </p:txBody>
      </p:sp>
      <p:sp>
        <p:nvSpPr>
          <p:cNvPr id="769" name="Google Shape;769;p78"/>
          <p:cNvSpPr txBox="1"/>
          <p:nvPr/>
        </p:nvSpPr>
        <p:spPr>
          <a:xfrm>
            <a:off x="6404425" y="3620988"/>
            <a:ext cx="2357100" cy="7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200" b="0" i="0" u="none" strike="noStrike" cap="none">
                <a:solidFill>
                  <a:srgbClr val="000000"/>
                </a:solidFill>
                <a:latin typeface="Arial"/>
                <a:ea typeface="Arial"/>
                <a:cs typeface="Arial"/>
                <a:sym typeface="Arial"/>
              </a:rPr>
              <a:t>Hearing and speech problems  </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9"/>
          <p:cNvSpPr txBox="1">
            <a:spLocks noGrp="1"/>
          </p:cNvSpPr>
          <p:nvPr>
            <p:ph type="title"/>
          </p:nvPr>
        </p:nvSpPr>
        <p:spPr>
          <a:xfrm>
            <a:off x="119175" y="110975"/>
            <a:ext cx="8446200" cy="8238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Potential effects/outcomes of lead poisoning</a:t>
            </a:r>
            <a:endParaRPr sz="3000" b="1" i="0" u="none" strike="noStrike" cap="none">
              <a:solidFill>
                <a:srgbClr val="18A807"/>
              </a:solidFill>
              <a:latin typeface="Arial"/>
              <a:ea typeface="Arial"/>
              <a:cs typeface="Arial"/>
              <a:sym typeface="Arial"/>
            </a:endParaRPr>
          </a:p>
        </p:txBody>
      </p:sp>
      <p:sp>
        <p:nvSpPr>
          <p:cNvPr id="775" name="Google Shape;775;p79"/>
          <p:cNvSpPr txBox="1">
            <a:spLocks noGrp="1"/>
          </p:cNvSpPr>
          <p:nvPr>
            <p:ph type="body" idx="1"/>
          </p:nvPr>
        </p:nvSpPr>
        <p:spPr>
          <a:xfrm>
            <a:off x="3537870" y="1061410"/>
            <a:ext cx="3177643" cy="3302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 sz="1800" b="1" i="0" u="none" strike="noStrike" cap="none">
                <a:solidFill>
                  <a:srgbClr val="000000"/>
                </a:solidFill>
                <a:latin typeface="Calibri"/>
                <a:ea typeface="Calibri"/>
                <a:cs typeface="Calibri"/>
                <a:sym typeface="Calibri"/>
              </a:rPr>
              <a:t>Childhood Exposure:</a:t>
            </a:r>
            <a:endParaRPr sz="1800" b="1" i="0" u="none" strike="noStrike" cap="none">
              <a:solidFill>
                <a:srgbClr val="000000"/>
              </a:solidFill>
              <a:latin typeface="Calibri"/>
              <a:ea typeface="Calibri"/>
              <a:cs typeface="Calibri"/>
              <a:sym typeface="Calibri"/>
            </a:endParaRPr>
          </a:p>
          <a:p>
            <a:pPr marL="596900" marR="0" lvl="0" indent="-279400" algn="l" rtl="0">
              <a:lnSpc>
                <a:spcPct val="100000"/>
              </a:lnSpc>
              <a:spcBef>
                <a:spcPts val="140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Developmental delays</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Learning difficulties</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Seizures</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Irritability or fatigue</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Loss of appetite, vomiting, weight loss</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Abdominal pain</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Constipation</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Hearing loss</a:t>
            </a:r>
            <a:endParaRPr sz="1800" b="0" i="0" u="none" strike="noStrike" cap="none">
              <a:solidFill>
                <a:srgbClr val="111111"/>
              </a:solidFill>
              <a:latin typeface="Calibri"/>
              <a:ea typeface="Calibri"/>
              <a:cs typeface="Calibri"/>
              <a:sym typeface="Calibri"/>
            </a:endParaRPr>
          </a:p>
          <a:p>
            <a:pPr marL="596900" marR="0" lvl="0" indent="-2794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Eating non-food items</a:t>
            </a:r>
            <a:endParaRPr sz="1800" b="0" i="0" u="none" strike="noStrike" cap="none">
              <a:solidFill>
                <a:srgbClr val="111111"/>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21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79"/>
          <p:cNvSpPr txBox="1"/>
          <p:nvPr/>
        </p:nvSpPr>
        <p:spPr>
          <a:xfrm>
            <a:off x="261575" y="985875"/>
            <a:ext cx="3352500" cy="1882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Calibri"/>
                <a:ea typeface="Calibri"/>
                <a:cs typeface="Calibri"/>
                <a:sym typeface="Calibri"/>
              </a:rPr>
              <a:t>Prenatal Exposure:</a:t>
            </a:r>
            <a:endParaRPr sz="1800" b="0" i="0" u="none" strike="noStrike" cap="none">
              <a:solidFill>
                <a:srgbClr val="111111"/>
              </a:solidFill>
              <a:latin typeface="Calibri"/>
              <a:ea typeface="Calibri"/>
              <a:cs typeface="Calibri"/>
              <a:sym typeface="Calibri"/>
            </a:endParaRPr>
          </a:p>
          <a:p>
            <a:pPr marL="457200" marR="0" lvl="0" indent="-342900" algn="l" rtl="0">
              <a:lnSpc>
                <a:spcPct val="100000"/>
              </a:lnSpc>
              <a:spcBef>
                <a:spcPts val="140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Premature birth</a:t>
            </a:r>
            <a:endParaRPr sz="1800" b="0" i="0" u="none" strike="noStrike" cap="none">
              <a:solidFill>
                <a:srgbClr val="111111"/>
              </a:solidFill>
              <a:latin typeface="Calibri"/>
              <a:ea typeface="Calibri"/>
              <a:cs typeface="Calibri"/>
              <a:sym typeface="Calibri"/>
            </a:endParaRPr>
          </a:p>
          <a:p>
            <a:pPr marL="457200" marR="0" lvl="0" indent="-3429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Lower birth weight</a:t>
            </a:r>
            <a:endParaRPr sz="1800" b="0" i="0" u="none" strike="noStrike" cap="none">
              <a:solidFill>
                <a:srgbClr val="111111"/>
              </a:solidFill>
              <a:latin typeface="Calibri"/>
              <a:ea typeface="Calibri"/>
              <a:cs typeface="Calibri"/>
              <a:sym typeface="Calibri"/>
            </a:endParaRPr>
          </a:p>
          <a:p>
            <a:pPr marL="457200" marR="0" lvl="0" indent="-3429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Slowed physical growth</a:t>
            </a:r>
            <a:endParaRPr sz="1800" b="0" i="0" u="none" strike="noStrike" cap="none">
              <a:solidFill>
                <a:srgbClr val="111111"/>
              </a:solidFill>
              <a:latin typeface="Calibri"/>
              <a:ea typeface="Calibri"/>
              <a:cs typeface="Calibri"/>
              <a:sym typeface="Calibri"/>
            </a:endParaRPr>
          </a:p>
          <a:p>
            <a:pPr marL="457200" marR="0" lvl="0" indent="-342900" algn="l" rtl="0">
              <a:lnSpc>
                <a:spcPct val="100000"/>
              </a:lnSpc>
              <a:spcBef>
                <a:spcPts val="0"/>
              </a:spcBef>
              <a:spcAft>
                <a:spcPts val="0"/>
              </a:spcAft>
              <a:buClr>
                <a:srgbClr val="111111"/>
              </a:buClr>
              <a:buSzPts val="1800"/>
              <a:buFont typeface="Calibri"/>
              <a:buChar char="●"/>
            </a:pPr>
            <a:r>
              <a:rPr lang="en" sz="1800" b="0" i="0" u="none" strike="noStrike" cap="none">
                <a:solidFill>
                  <a:srgbClr val="111111"/>
                </a:solidFill>
                <a:latin typeface="Calibri"/>
                <a:ea typeface="Calibri"/>
                <a:cs typeface="Calibri"/>
                <a:sym typeface="Calibri"/>
              </a:rPr>
              <a:t>Impaired brain development</a:t>
            </a:r>
            <a:endParaRPr sz="1800" b="0" i="0" u="none" strike="noStrike" cap="none">
              <a:solidFill>
                <a:srgbClr val="111111"/>
              </a:solidFill>
              <a:latin typeface="Calibri"/>
              <a:ea typeface="Calibri"/>
              <a:cs typeface="Calibri"/>
              <a:sym typeface="Calibri"/>
            </a:endParaRPr>
          </a:p>
        </p:txBody>
      </p:sp>
      <p:grpSp>
        <p:nvGrpSpPr>
          <p:cNvPr id="777" name="Google Shape;777;p79"/>
          <p:cNvGrpSpPr/>
          <p:nvPr/>
        </p:nvGrpSpPr>
        <p:grpSpPr>
          <a:xfrm>
            <a:off x="13" y="4700599"/>
            <a:ext cx="9143975" cy="393200"/>
            <a:chOff x="0" y="4596699"/>
            <a:chExt cx="9143975" cy="393200"/>
          </a:xfrm>
        </p:grpSpPr>
        <p:pic>
          <p:nvPicPr>
            <p:cNvPr id="778" name="Google Shape;778;p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779" name="Google Shape;779;p79"/>
            <p:cNvSpPr/>
            <p:nvPr/>
          </p:nvSpPr>
          <p:spPr>
            <a:xfrm>
              <a:off x="0" y="48077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9"/>
            <p:cNvSpPr/>
            <p:nvPr/>
          </p:nvSpPr>
          <p:spPr>
            <a:xfrm>
              <a:off x="8508575" y="48078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81" name="Google Shape;781;p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63113" y="1061410"/>
            <a:ext cx="2434477" cy="3179111"/>
          </a:xfrm>
          <a:prstGeom prst="rect">
            <a:avLst/>
          </a:prstGeom>
          <a:noFill/>
          <a:ln>
            <a:noFill/>
          </a:ln>
        </p:spPr>
      </p:pic>
      <p:pic>
        <p:nvPicPr>
          <p:cNvPr id="782" name="Google Shape;782;p7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3550" y="2868075"/>
            <a:ext cx="2660432" cy="17736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80"/>
          <p:cNvSpPr txBox="1">
            <a:spLocks noGrp="1"/>
          </p:cNvSpPr>
          <p:nvPr>
            <p:ph type="ctrTitle"/>
          </p:nvPr>
        </p:nvSpPr>
        <p:spPr>
          <a:xfrm>
            <a:off x="1746725" y="450150"/>
            <a:ext cx="5530800" cy="116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a:latin typeface="Arial"/>
                <a:ea typeface="Arial"/>
                <a:cs typeface="Arial"/>
                <a:sym typeface="Arial"/>
              </a:rPr>
              <a:t>What is lead?</a:t>
            </a:r>
            <a:endParaRPr sz="4500" b="0" i="0" u="none" strike="noStrike" cap="none">
              <a:solidFill>
                <a:schemeClr val="dk1"/>
              </a:solidFill>
              <a:latin typeface="Arial"/>
              <a:ea typeface="Arial"/>
              <a:cs typeface="Arial"/>
              <a:sym typeface="Arial"/>
            </a:endParaRPr>
          </a:p>
        </p:txBody>
      </p:sp>
      <p:pic>
        <p:nvPicPr>
          <p:cNvPr id="788" name="Google Shape;788;p80"/>
          <p:cNvPicPr preferRelativeResize="0"/>
          <p:nvPr/>
        </p:nvPicPr>
        <p:blipFill>
          <a:blip r:embed="rId3">
            <a:alphaModFix/>
          </a:blip>
          <a:stretch>
            <a:fillRect/>
          </a:stretch>
        </p:blipFill>
        <p:spPr>
          <a:xfrm>
            <a:off x="3582500" y="1760075"/>
            <a:ext cx="1859250" cy="1859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81"/>
          <p:cNvSpPr txBox="1">
            <a:spLocks noGrp="1"/>
          </p:cNvSpPr>
          <p:nvPr>
            <p:ph type="title"/>
          </p:nvPr>
        </p:nvSpPr>
        <p:spPr>
          <a:xfrm>
            <a:off x="167025" y="78019"/>
            <a:ext cx="7886700" cy="994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What is lead and where does it exist?</a:t>
            </a:r>
            <a:endParaRPr sz="3000" b="1" i="0" u="none" strike="noStrike" cap="none">
              <a:solidFill>
                <a:srgbClr val="18A807"/>
              </a:solidFill>
              <a:latin typeface="Arial"/>
              <a:ea typeface="Arial"/>
              <a:cs typeface="Arial"/>
              <a:sym typeface="Arial"/>
            </a:endParaRPr>
          </a:p>
        </p:txBody>
      </p:sp>
      <p:sp>
        <p:nvSpPr>
          <p:cNvPr id="794" name="Google Shape;794;p81"/>
          <p:cNvSpPr txBox="1">
            <a:spLocks noGrp="1"/>
          </p:cNvSpPr>
          <p:nvPr>
            <p:ph type="body" idx="1"/>
          </p:nvPr>
        </p:nvSpPr>
        <p:spPr>
          <a:xfrm>
            <a:off x="167025" y="1117375"/>
            <a:ext cx="8976900" cy="3263400"/>
          </a:xfrm>
          <a:prstGeom prst="rect">
            <a:avLst/>
          </a:prstGeom>
          <a:noFill/>
          <a:ln>
            <a:noFill/>
          </a:ln>
        </p:spPr>
        <p:txBody>
          <a:bodyPr spcFirstLastPara="1" wrap="square" lIns="68575" tIns="68575" rIns="68575" bIns="68575" anchor="t" anchorCtr="0">
            <a:noAutofit/>
          </a:bodyPr>
          <a:lstStyle/>
          <a:p>
            <a:pPr marL="457200" marR="0" lvl="0" indent="-381000" algn="l" rtl="0">
              <a:lnSpc>
                <a:spcPct val="115000"/>
              </a:lnSpc>
              <a:spcBef>
                <a:spcPts val="1000"/>
              </a:spcBef>
              <a:spcAft>
                <a:spcPts val="0"/>
              </a:spcAft>
              <a:buClr>
                <a:schemeClr val="dk1"/>
              </a:buClr>
              <a:buSzPts val="2400"/>
              <a:buFont typeface="Arial"/>
              <a:buChar char="●"/>
            </a:pPr>
            <a:r>
              <a:rPr lang="en" sz="2400">
                <a:latin typeface="Arial"/>
                <a:ea typeface="Arial"/>
                <a:cs typeface="Arial"/>
                <a:sym typeface="Arial"/>
              </a:rPr>
              <a:t>N</a:t>
            </a:r>
            <a:r>
              <a:rPr lang="en" sz="2400" b="0" i="0" u="none" strike="noStrike" cap="none">
                <a:solidFill>
                  <a:schemeClr val="dk1"/>
                </a:solidFill>
                <a:latin typeface="Arial"/>
                <a:ea typeface="Arial"/>
                <a:cs typeface="Arial"/>
                <a:sym typeface="Arial"/>
              </a:rPr>
              <a:t>aturally occurring metal</a:t>
            </a:r>
            <a:endParaRPr sz="2400" b="0" i="0" u="none" strike="noStrike" cap="none">
              <a:solidFill>
                <a:schemeClr val="dk1"/>
              </a:solidFill>
              <a:latin typeface="Arial"/>
              <a:ea typeface="Arial"/>
              <a:cs typeface="Arial"/>
              <a:sym typeface="Arial"/>
            </a:endParaRPr>
          </a:p>
          <a:p>
            <a:pPr marL="457200" marR="0" lvl="0" indent="-381000" algn="l" rtl="0">
              <a:lnSpc>
                <a:spcPct val="115000"/>
              </a:lnSpc>
              <a:spcBef>
                <a:spcPts val="1000"/>
              </a:spcBef>
              <a:spcAft>
                <a:spcPts val="0"/>
              </a:spcAft>
              <a:buClr>
                <a:schemeClr val="dk1"/>
              </a:buClr>
              <a:buSzPts val="2400"/>
              <a:buFont typeface="Arial"/>
              <a:buChar char="●"/>
            </a:pPr>
            <a:r>
              <a:rPr lang="en" sz="2400">
                <a:latin typeface="Arial"/>
                <a:ea typeface="Arial"/>
                <a:cs typeface="Arial"/>
                <a:sym typeface="Arial"/>
              </a:rPr>
              <a:t>R</a:t>
            </a:r>
            <a:r>
              <a:rPr lang="en" sz="2400" b="0" i="0" u="none" strike="noStrike" cap="none">
                <a:solidFill>
                  <a:schemeClr val="dk1"/>
                </a:solidFill>
                <a:latin typeface="Arial"/>
                <a:ea typeface="Arial"/>
                <a:cs typeface="Arial"/>
                <a:sym typeface="Arial"/>
              </a:rPr>
              <a:t>emains in the environment for long periods</a:t>
            </a:r>
            <a:endParaRPr sz="2400" b="0" i="0" u="none" strike="noStrike" cap="none">
              <a:solidFill>
                <a:schemeClr val="dk1"/>
              </a:solidFill>
              <a:latin typeface="Arial"/>
              <a:ea typeface="Arial"/>
              <a:cs typeface="Arial"/>
              <a:sym typeface="Arial"/>
            </a:endParaRPr>
          </a:p>
          <a:p>
            <a:pPr marL="914400" marR="0" lvl="1" indent="-381000" algn="l" rtl="0">
              <a:lnSpc>
                <a:spcPct val="115000"/>
              </a:lnSpc>
              <a:spcBef>
                <a:spcPts val="0"/>
              </a:spcBef>
              <a:spcAft>
                <a:spcPts val="0"/>
              </a:spcAft>
              <a:buClr>
                <a:schemeClr val="dk1"/>
              </a:buClr>
              <a:buSzPts val="2400"/>
              <a:buFont typeface="Arial"/>
              <a:buChar char="○"/>
            </a:pPr>
            <a:r>
              <a:rPr lang="en" sz="2400" b="0" i="0" u="none" strike="noStrike" cap="none">
                <a:solidFill>
                  <a:schemeClr val="dk1"/>
                </a:solidFill>
                <a:latin typeface="Arial"/>
                <a:ea typeface="Arial"/>
                <a:cs typeface="Arial"/>
                <a:sym typeface="Arial"/>
              </a:rPr>
              <a:t>Used in house </a:t>
            </a:r>
            <a:r>
              <a:rPr lang="en" sz="2400" b="0" i="0" u="none" strike="noStrike" cap="none">
                <a:solidFill>
                  <a:srgbClr val="18A807"/>
                </a:solidFill>
                <a:latin typeface="Arial"/>
                <a:ea typeface="Arial"/>
                <a:cs typeface="Arial"/>
                <a:sym typeface="Arial"/>
              </a:rPr>
              <a:t>paints</a:t>
            </a:r>
            <a:r>
              <a:rPr lang="en" sz="2400" b="0" i="0" u="none" strike="noStrike" cap="none">
                <a:solidFill>
                  <a:schemeClr val="dk1"/>
                </a:solidFill>
                <a:latin typeface="Arial"/>
                <a:ea typeface="Arial"/>
                <a:cs typeface="Arial"/>
                <a:sym typeface="Arial"/>
              </a:rPr>
              <a:t> (</a:t>
            </a:r>
            <a:r>
              <a:rPr lang="en" sz="2400">
                <a:latin typeface="Arial"/>
                <a:ea typeface="Arial"/>
                <a:cs typeface="Arial"/>
                <a:sym typeface="Arial"/>
              </a:rPr>
              <a:t>pre-</a:t>
            </a:r>
            <a:r>
              <a:rPr lang="en" sz="2400" b="0" i="0" u="none" strike="noStrike" cap="none">
                <a:solidFill>
                  <a:schemeClr val="dk1"/>
                </a:solidFill>
                <a:latin typeface="Arial"/>
                <a:ea typeface="Arial"/>
                <a:cs typeface="Arial"/>
                <a:sym typeface="Arial"/>
              </a:rPr>
              <a:t>1978) and </a:t>
            </a:r>
            <a:r>
              <a:rPr lang="en" sz="2400" b="0" i="0" u="none" strike="noStrike" cap="none">
                <a:solidFill>
                  <a:srgbClr val="18A807"/>
                </a:solidFill>
                <a:latin typeface="Arial"/>
                <a:ea typeface="Arial"/>
                <a:cs typeface="Arial"/>
                <a:sym typeface="Arial"/>
              </a:rPr>
              <a:t>gasoline</a:t>
            </a:r>
            <a:r>
              <a:rPr lang="en" sz="2400" b="0" i="0" u="none" strike="noStrike" cap="none">
                <a:solidFill>
                  <a:schemeClr val="dk1"/>
                </a:solidFill>
                <a:latin typeface="Arial"/>
                <a:ea typeface="Arial"/>
                <a:cs typeface="Arial"/>
                <a:sym typeface="Arial"/>
              </a:rPr>
              <a:t> (</a:t>
            </a:r>
            <a:r>
              <a:rPr lang="en" sz="2400">
                <a:latin typeface="Arial"/>
                <a:ea typeface="Arial"/>
                <a:cs typeface="Arial"/>
                <a:sym typeface="Arial"/>
              </a:rPr>
              <a:t>pre-</a:t>
            </a:r>
            <a:r>
              <a:rPr lang="en" sz="2400" b="0" i="0" u="none" strike="noStrike" cap="none">
                <a:solidFill>
                  <a:schemeClr val="dk1"/>
                </a:solidFill>
                <a:latin typeface="Arial"/>
                <a:ea typeface="Arial"/>
                <a:cs typeface="Arial"/>
                <a:sym typeface="Arial"/>
              </a:rPr>
              <a:t>1986)</a:t>
            </a:r>
            <a:endParaRPr sz="2400" b="0" i="0" u="none" strike="noStrike" cap="none">
              <a:solidFill>
                <a:schemeClr val="dk1"/>
              </a:solidFill>
              <a:latin typeface="Arial"/>
              <a:ea typeface="Arial"/>
              <a:cs typeface="Arial"/>
              <a:sym typeface="Arial"/>
            </a:endParaRPr>
          </a:p>
          <a:p>
            <a:pPr marL="914400" marR="0" lvl="1" indent="-381000" algn="l" rtl="0">
              <a:lnSpc>
                <a:spcPct val="115000"/>
              </a:lnSpc>
              <a:spcBef>
                <a:spcPts val="0"/>
              </a:spcBef>
              <a:spcAft>
                <a:spcPts val="0"/>
              </a:spcAft>
              <a:buClr>
                <a:schemeClr val="dk1"/>
              </a:buClr>
              <a:buSzPts val="2400"/>
              <a:buFont typeface="Arial"/>
              <a:buChar char="○"/>
            </a:pPr>
            <a:r>
              <a:rPr lang="en" sz="2400" b="0" i="0" u="none" strike="noStrike" cap="none">
                <a:solidFill>
                  <a:schemeClr val="dk1"/>
                </a:solidFill>
                <a:latin typeface="Arial"/>
                <a:ea typeface="Arial"/>
                <a:cs typeface="Arial"/>
                <a:sym typeface="Arial"/>
              </a:rPr>
              <a:t>Also found in pipes, pottery, fishing weights, and ammunition</a:t>
            </a:r>
            <a:endParaRPr sz="2400" b="0" i="0" u="none" strike="noStrike" cap="none">
              <a:solidFill>
                <a:srgbClr val="18A807"/>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100"/>
              <a:buFont typeface="Arial"/>
              <a:buNone/>
            </a:pPr>
            <a:endParaRPr sz="2000" b="0" i="0" u="none" strike="noStrike" cap="none">
              <a:solidFill>
                <a:schemeClr val="dk1"/>
              </a:solidFill>
              <a:latin typeface="Arial"/>
              <a:ea typeface="Arial"/>
              <a:cs typeface="Arial"/>
              <a:sym typeface="Arial"/>
            </a:endParaRPr>
          </a:p>
        </p:txBody>
      </p:sp>
      <p:pic>
        <p:nvPicPr>
          <p:cNvPr id="795" name="Google Shape;795;p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28500" y="3269650"/>
            <a:ext cx="1524499" cy="1455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82"/>
          <p:cNvSpPr/>
          <p:nvPr/>
        </p:nvSpPr>
        <p:spPr>
          <a:xfrm>
            <a:off x="659875" y="370725"/>
            <a:ext cx="8031600" cy="141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18A807"/>
                </a:solidFill>
              </a:rPr>
              <a:t>Unfortunately, lead has been in the news a lot lately</a:t>
            </a:r>
            <a:endParaRPr sz="2400" b="1" i="0" u="none" strike="noStrike" cap="none">
              <a:solidFill>
                <a:srgbClr val="18A807"/>
              </a:solidFill>
            </a:endParaRPr>
          </a:p>
        </p:txBody>
      </p:sp>
      <p:pic>
        <p:nvPicPr>
          <p:cNvPr id="801" name="Google Shape;801;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4911" y="1674886"/>
            <a:ext cx="3087132" cy="2059101"/>
          </a:xfrm>
          <a:prstGeom prst="rect">
            <a:avLst/>
          </a:prstGeom>
          <a:noFill/>
          <a:ln>
            <a:noFill/>
          </a:ln>
        </p:spPr>
      </p:pic>
      <p:pic>
        <p:nvPicPr>
          <p:cNvPr id="802" name="Google Shape;802;p8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35439" y="1912443"/>
            <a:ext cx="1821543" cy="1821543"/>
          </a:xfrm>
          <a:prstGeom prst="rect">
            <a:avLst/>
          </a:prstGeom>
          <a:noFill/>
          <a:ln>
            <a:noFill/>
          </a:ln>
        </p:spPr>
      </p:pic>
      <p:pic>
        <p:nvPicPr>
          <p:cNvPr id="803" name="Google Shape;803;p82"/>
          <p:cNvPicPr preferRelativeResize="0"/>
          <p:nvPr/>
        </p:nvPicPr>
        <p:blipFill rotWithShape="1">
          <a:blip r:embed="rId5">
            <a:alphaModFix/>
          </a:blip>
          <a:srcRect/>
          <a:stretch/>
        </p:blipFill>
        <p:spPr>
          <a:xfrm>
            <a:off x="3752286" y="2048941"/>
            <a:ext cx="2588082" cy="16850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grpSp>
        <p:nvGrpSpPr>
          <p:cNvPr id="808" name="Google Shape;808;p83"/>
          <p:cNvGrpSpPr/>
          <p:nvPr/>
        </p:nvGrpSpPr>
        <p:grpSpPr>
          <a:xfrm>
            <a:off x="0" y="4725499"/>
            <a:ext cx="9143975" cy="393200"/>
            <a:chOff x="0" y="4596699"/>
            <a:chExt cx="9143975" cy="393200"/>
          </a:xfrm>
        </p:grpSpPr>
        <p:pic>
          <p:nvPicPr>
            <p:cNvPr id="809" name="Google Shape;809;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810" name="Google Shape;810;p83"/>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83"/>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2" name="Google Shape;812;p83"/>
          <p:cNvSpPr txBox="1"/>
          <p:nvPr/>
        </p:nvSpPr>
        <p:spPr>
          <a:xfrm>
            <a:off x="2201050" y="509863"/>
            <a:ext cx="4640400" cy="54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18A807"/>
                </a:solidFill>
              </a:rPr>
              <a:t>But remember... </a:t>
            </a:r>
            <a:endParaRPr sz="2400" b="1" i="0" u="none" strike="noStrike" cap="none">
              <a:solidFill>
                <a:srgbClr val="18A807"/>
              </a:solidFill>
            </a:endParaRPr>
          </a:p>
        </p:txBody>
      </p:sp>
      <p:grpSp>
        <p:nvGrpSpPr>
          <p:cNvPr id="813" name="Google Shape;813;p83"/>
          <p:cNvGrpSpPr/>
          <p:nvPr/>
        </p:nvGrpSpPr>
        <p:grpSpPr>
          <a:xfrm>
            <a:off x="460738" y="1293388"/>
            <a:ext cx="8323650" cy="2091051"/>
            <a:chOff x="410175" y="1817625"/>
            <a:chExt cx="8323650" cy="2091051"/>
          </a:xfrm>
        </p:grpSpPr>
        <p:pic>
          <p:nvPicPr>
            <p:cNvPr id="814" name="Google Shape;814;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8375" y="1817625"/>
              <a:ext cx="2427249" cy="2091051"/>
            </a:xfrm>
            <a:prstGeom prst="rect">
              <a:avLst/>
            </a:prstGeom>
            <a:noFill/>
            <a:ln>
              <a:noFill/>
            </a:ln>
          </p:spPr>
        </p:pic>
        <p:pic>
          <p:nvPicPr>
            <p:cNvPr id="815" name="Google Shape;815;p8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0175" y="1822550"/>
              <a:ext cx="2427250" cy="2081200"/>
            </a:xfrm>
            <a:prstGeom prst="rect">
              <a:avLst/>
            </a:prstGeom>
            <a:noFill/>
            <a:ln>
              <a:noFill/>
            </a:ln>
          </p:spPr>
        </p:pic>
        <p:pic>
          <p:nvPicPr>
            <p:cNvPr id="816" name="Google Shape;816;p8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06575" y="1822550"/>
              <a:ext cx="2427250" cy="2081200"/>
            </a:xfrm>
            <a:prstGeom prst="rect">
              <a:avLst/>
            </a:prstGeom>
            <a:noFill/>
            <a:ln>
              <a:noFill/>
            </a:ln>
          </p:spPr>
        </p:pic>
      </p:grpSp>
      <p:sp>
        <p:nvSpPr>
          <p:cNvPr id="817" name="Google Shape;817;p83"/>
          <p:cNvSpPr txBox="1"/>
          <p:nvPr/>
        </p:nvSpPr>
        <p:spPr>
          <a:xfrm>
            <a:off x="1863775" y="3626450"/>
            <a:ext cx="6075300" cy="57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400" b="1" i="0" u="none" strike="noStrike" cap="none">
                <a:solidFill>
                  <a:srgbClr val="18A807"/>
                </a:solidFill>
              </a:rPr>
              <a:t>Lead can be in more than just the water!</a:t>
            </a:r>
            <a:endParaRPr sz="1400" b="1" i="0" u="none" strike="noStrike" cap="none">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6"/>
          <p:cNvSpPr txBox="1">
            <a:spLocks noGrp="1"/>
          </p:cNvSpPr>
          <p:nvPr>
            <p:ph type="ctrTitle"/>
          </p:nvPr>
        </p:nvSpPr>
        <p:spPr>
          <a:xfrm>
            <a:off x="468750" y="94275"/>
            <a:ext cx="8206500" cy="15648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500" b="0" i="0" u="none" strike="noStrike" cap="none">
                <a:solidFill>
                  <a:schemeClr val="dk1"/>
                </a:solidFill>
                <a:latin typeface="Arial"/>
                <a:ea typeface="Arial"/>
                <a:cs typeface="Arial"/>
                <a:sym typeface="Arial"/>
              </a:rPr>
              <a:t>Who am I?</a:t>
            </a:r>
            <a:endParaRPr sz="4500" b="0" i="0" u="none" strike="noStrike" cap="none">
              <a:solidFill>
                <a:schemeClr val="dk1"/>
              </a:solidFill>
              <a:latin typeface="Arial"/>
              <a:ea typeface="Arial"/>
              <a:cs typeface="Arial"/>
              <a:sym typeface="Arial"/>
            </a:endParaRPr>
          </a:p>
        </p:txBody>
      </p:sp>
      <p:pic>
        <p:nvPicPr>
          <p:cNvPr id="374" name="Google Shape;374;p66"/>
          <p:cNvPicPr preferRelativeResize="0"/>
          <p:nvPr/>
        </p:nvPicPr>
        <p:blipFill rotWithShape="1">
          <a:blip r:embed="rId3">
            <a:alphaModFix/>
          </a:blip>
          <a:srcRect/>
          <a:stretch/>
        </p:blipFill>
        <p:spPr>
          <a:xfrm>
            <a:off x="3315690" y="1463923"/>
            <a:ext cx="2512600" cy="2633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4"/>
          <p:cNvSpPr txBox="1">
            <a:spLocks noGrp="1"/>
          </p:cNvSpPr>
          <p:nvPr>
            <p:ph type="title"/>
          </p:nvPr>
        </p:nvSpPr>
        <p:spPr>
          <a:xfrm>
            <a:off x="489500" y="155119"/>
            <a:ext cx="7886700" cy="994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Paint </a:t>
            </a:r>
            <a:endParaRPr sz="3600" b="1" i="0" u="none" strike="noStrike" cap="none">
              <a:solidFill>
                <a:srgbClr val="18A807"/>
              </a:solidFill>
              <a:latin typeface="Arial"/>
              <a:ea typeface="Arial"/>
              <a:cs typeface="Arial"/>
              <a:sym typeface="Arial"/>
            </a:endParaRPr>
          </a:p>
        </p:txBody>
      </p:sp>
      <p:sp>
        <p:nvSpPr>
          <p:cNvPr id="823" name="Google Shape;823;p84"/>
          <p:cNvSpPr txBox="1">
            <a:spLocks noGrp="1"/>
          </p:cNvSpPr>
          <p:nvPr>
            <p:ph type="body" idx="1"/>
          </p:nvPr>
        </p:nvSpPr>
        <p:spPr>
          <a:xfrm>
            <a:off x="489500" y="989025"/>
            <a:ext cx="8335800" cy="3263400"/>
          </a:xfrm>
          <a:prstGeom prst="rect">
            <a:avLst/>
          </a:prstGeom>
          <a:noFill/>
          <a:ln>
            <a:noFill/>
          </a:ln>
        </p:spPr>
        <p:txBody>
          <a:bodyPr spcFirstLastPara="1" wrap="square" lIns="68575" tIns="68575" rIns="68575" bIns="68575" anchor="t" anchorCtr="0">
            <a:noAutofit/>
          </a:bodyPr>
          <a:lstStyle/>
          <a:p>
            <a:pPr marL="457200" marR="0" lvl="0" indent="-336550" algn="l" rtl="0">
              <a:lnSpc>
                <a:spcPct val="100000"/>
              </a:lnSpc>
              <a:spcBef>
                <a:spcPts val="100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Older homes (built before 1978) are more likely to contain lead-based paint</a:t>
            </a:r>
            <a:endParaRPr sz="17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Paint may chip from window sills, door frames, and porches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100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Promptly remove paint chips or cover damaged paint until repairs can be made</a:t>
            </a:r>
            <a:endParaRPr sz="1700" b="0" i="0" u="none" strike="noStrike" cap="none">
              <a:solidFill>
                <a:schemeClr val="dk1"/>
              </a:solidFill>
              <a:latin typeface="Arial"/>
              <a:ea typeface="Arial"/>
              <a:cs typeface="Arial"/>
              <a:sym typeface="Arial"/>
            </a:endParaRPr>
          </a:p>
        </p:txBody>
      </p:sp>
      <p:pic>
        <p:nvPicPr>
          <p:cNvPr id="824" name="Google Shape;824;p84" descr="Lead pain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06225" y="2812575"/>
            <a:ext cx="2414902" cy="1811176"/>
          </a:xfrm>
          <a:prstGeom prst="rect">
            <a:avLst/>
          </a:prstGeom>
          <a:noFill/>
          <a:ln>
            <a:noFill/>
          </a:ln>
        </p:spPr>
      </p:pic>
      <p:pic>
        <p:nvPicPr>
          <p:cNvPr id="825" name="Google Shape;825;p84" descr="Studies in Lead Paint | b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9500" y="2812575"/>
            <a:ext cx="2492324" cy="1811176"/>
          </a:xfrm>
          <a:prstGeom prst="rect">
            <a:avLst/>
          </a:prstGeom>
          <a:noFill/>
          <a:ln>
            <a:noFill/>
          </a:ln>
          <a:effectLst>
            <a:outerShdw blurRad="57150" dist="19050" dir="5400000" algn="bl" rotWithShape="0">
              <a:srgbClr val="000000">
                <a:alpha val="49411"/>
              </a:srgbClr>
            </a:outerShdw>
          </a:effectLst>
        </p:spPr>
      </p:pic>
      <p:pic>
        <p:nvPicPr>
          <p:cNvPr id="826" name="Google Shape;826;p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45525" y="2812580"/>
            <a:ext cx="2414900" cy="18111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5"/>
          <p:cNvSpPr txBox="1">
            <a:spLocks noGrp="1"/>
          </p:cNvSpPr>
          <p:nvPr>
            <p:ph type="title"/>
          </p:nvPr>
        </p:nvSpPr>
        <p:spPr>
          <a:xfrm>
            <a:off x="560938" y="190894"/>
            <a:ext cx="7886700" cy="994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Soil</a:t>
            </a:r>
            <a:endParaRPr sz="3600" b="1" i="0" u="none" strike="noStrike" cap="none">
              <a:solidFill>
                <a:srgbClr val="18A807"/>
              </a:solidFill>
              <a:latin typeface="Arial"/>
              <a:ea typeface="Arial"/>
              <a:cs typeface="Arial"/>
              <a:sym typeface="Arial"/>
            </a:endParaRPr>
          </a:p>
        </p:txBody>
      </p:sp>
      <p:pic>
        <p:nvPicPr>
          <p:cNvPr id="832" name="Google Shape;832;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2325" y="2718850"/>
            <a:ext cx="4032176" cy="1884850"/>
          </a:xfrm>
          <a:prstGeom prst="rect">
            <a:avLst/>
          </a:prstGeom>
          <a:noFill/>
          <a:ln>
            <a:noFill/>
          </a:ln>
        </p:spPr>
      </p:pic>
      <p:sp>
        <p:nvSpPr>
          <p:cNvPr id="833" name="Google Shape;833;p85"/>
          <p:cNvSpPr txBox="1"/>
          <p:nvPr/>
        </p:nvSpPr>
        <p:spPr>
          <a:xfrm>
            <a:off x="4722319" y="4680431"/>
            <a:ext cx="4314900" cy="1638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p:txBody>
      </p:sp>
      <p:sp>
        <p:nvSpPr>
          <p:cNvPr id="834" name="Google Shape;834;p85"/>
          <p:cNvSpPr txBox="1">
            <a:spLocks noGrp="1"/>
          </p:cNvSpPr>
          <p:nvPr>
            <p:ph type="body" idx="1"/>
          </p:nvPr>
        </p:nvSpPr>
        <p:spPr>
          <a:xfrm>
            <a:off x="560950" y="1021175"/>
            <a:ext cx="7886700" cy="1215900"/>
          </a:xfrm>
          <a:prstGeom prst="rect">
            <a:avLst/>
          </a:prstGeom>
          <a:noFill/>
          <a:ln>
            <a:noFill/>
          </a:ln>
        </p:spPr>
        <p:txBody>
          <a:bodyPr spcFirstLastPara="1" wrap="square" lIns="68575" tIns="68575" rIns="68575" bIns="68575" anchor="t" anchorCtr="0">
            <a:noAutofit/>
          </a:bodyPr>
          <a:lstStyle/>
          <a:p>
            <a:pPr marL="457200" marR="0" lvl="0" indent="-342900" algn="l" rtl="0">
              <a:lnSpc>
                <a:spcPct val="100000"/>
              </a:lnSpc>
              <a:spcBef>
                <a:spcPts val="8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Exterior lead paint, leaded gas, and industrial sources contaminate soil</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Lead exposure can be mitigated by:</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10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Washing hands after outdoor play</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Not wearing shoes indoors</a:t>
            </a:r>
            <a:endParaRPr sz="1800" b="0" i="0" u="none" strike="noStrike" cap="none">
              <a:solidFill>
                <a:schemeClr val="dk1"/>
              </a:solidFill>
              <a:latin typeface="Arial"/>
              <a:ea typeface="Arial"/>
              <a:cs typeface="Arial"/>
              <a:sym typeface="Arial"/>
            </a:endParaRPr>
          </a:p>
        </p:txBody>
      </p:sp>
      <p:pic>
        <p:nvPicPr>
          <p:cNvPr id="835" name="Google Shape;835;p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2375" y="2718851"/>
            <a:ext cx="4032175" cy="1884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6"/>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Dust</a:t>
            </a:r>
            <a:endParaRPr sz="3600" b="1" i="0" u="none" strike="noStrike" cap="none">
              <a:solidFill>
                <a:srgbClr val="18A807"/>
              </a:solidFill>
              <a:latin typeface="Arial"/>
              <a:ea typeface="Arial"/>
              <a:cs typeface="Arial"/>
              <a:sym typeface="Arial"/>
            </a:endParaRPr>
          </a:p>
        </p:txBody>
      </p:sp>
      <p:sp>
        <p:nvSpPr>
          <p:cNvPr id="841" name="Google Shape;841;p86"/>
          <p:cNvSpPr txBox="1">
            <a:spLocks noGrp="1"/>
          </p:cNvSpPr>
          <p:nvPr>
            <p:ph type="body" idx="1"/>
          </p:nvPr>
        </p:nvSpPr>
        <p:spPr>
          <a:xfrm>
            <a:off x="421175" y="1156325"/>
            <a:ext cx="5424000" cy="3263400"/>
          </a:xfrm>
          <a:prstGeom prst="rect">
            <a:avLst/>
          </a:prstGeom>
          <a:noFill/>
          <a:ln>
            <a:noFill/>
          </a:ln>
        </p:spPr>
        <p:txBody>
          <a:bodyPr spcFirstLastPara="1" wrap="square" lIns="68575" tIns="68575" rIns="68575" bIns="68575" anchor="t" anchorCtr="0">
            <a:noAutofit/>
          </a:bodyPr>
          <a:lstStyle/>
          <a:p>
            <a:pPr marL="457200" marR="0" lvl="0" indent="-355600" algn="l" rtl="0">
              <a:lnSpc>
                <a:spcPct val="90000"/>
              </a:lnSpc>
              <a:spcBef>
                <a:spcPts val="800"/>
              </a:spcBef>
              <a:spcAft>
                <a:spcPts val="0"/>
              </a:spcAft>
              <a:buClr>
                <a:schemeClr val="dk1"/>
              </a:buClr>
              <a:buSzPts val="2000"/>
              <a:buFont typeface="Arial"/>
              <a:buChar char="●"/>
            </a:pPr>
            <a:r>
              <a:rPr lang="en" sz="2000" b="1" i="0" u="none" strike="noStrike" cap="none">
                <a:solidFill>
                  <a:schemeClr val="dk1"/>
                </a:solidFill>
                <a:latin typeface="Arial"/>
                <a:ea typeface="Arial"/>
                <a:cs typeface="Arial"/>
                <a:sym typeface="Arial"/>
              </a:rPr>
              <a:t>Household dust may contain lead from:</a:t>
            </a:r>
            <a:endParaRPr sz="2000" b="1"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Deteriorating lead paint</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Home repair activities</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Tracking from the outdoors</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Lead dust on clothing</a:t>
            </a: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endParaRPr sz="800" b="0" i="0" u="none" strike="noStrike" cap="none">
              <a:solidFill>
                <a:schemeClr val="dk1"/>
              </a:solidFill>
              <a:latin typeface="Arial"/>
              <a:ea typeface="Arial"/>
              <a:cs typeface="Arial"/>
              <a:sym typeface="Arial"/>
            </a:endParaRPr>
          </a:p>
          <a:p>
            <a:pPr marL="457200" marR="0" lvl="0" indent="-355600" algn="l" rtl="0">
              <a:lnSpc>
                <a:spcPct val="90000"/>
              </a:lnSpc>
              <a:spcBef>
                <a:spcPts val="800"/>
              </a:spcBef>
              <a:spcAft>
                <a:spcPts val="0"/>
              </a:spcAft>
              <a:buClr>
                <a:schemeClr val="dk1"/>
              </a:buClr>
              <a:buSzPts val="2000"/>
              <a:buFont typeface="Arial"/>
              <a:buChar char="●"/>
            </a:pPr>
            <a:r>
              <a:rPr lang="en" sz="2000" b="1" i="0" u="none" strike="noStrike" cap="none">
                <a:solidFill>
                  <a:schemeClr val="dk1"/>
                </a:solidFill>
                <a:latin typeface="Arial"/>
                <a:ea typeface="Arial"/>
                <a:cs typeface="Arial"/>
                <a:sym typeface="Arial"/>
              </a:rPr>
              <a:t>Limit lead dust in your home by:</a:t>
            </a:r>
            <a:endParaRPr sz="2000" b="1"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Repair source</a:t>
            </a:r>
            <a:r>
              <a:rPr lang="en">
                <a:latin typeface="Arial"/>
                <a:ea typeface="Arial"/>
                <a:cs typeface="Arial"/>
                <a:sym typeface="Arial"/>
              </a:rPr>
              <a:t>s</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Cleaning often</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Removing paint chips</a:t>
            </a:r>
            <a:endParaRPr sz="1800" b="0" i="0" u="none" strike="noStrike" cap="none">
              <a:solidFill>
                <a:schemeClr val="dk1"/>
              </a:solidFill>
              <a:latin typeface="Arial"/>
              <a:ea typeface="Arial"/>
              <a:cs typeface="Arial"/>
              <a:sym typeface="Arial"/>
            </a:endParaRPr>
          </a:p>
          <a:p>
            <a:pPr marL="914400" marR="0" lvl="1" indent="-3429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Not wearing shoes indoors</a:t>
            </a: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p:txBody>
      </p:sp>
      <p:pic>
        <p:nvPicPr>
          <p:cNvPr id="842" name="Google Shape;842;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26150" y="2705650"/>
            <a:ext cx="2987975" cy="1845188"/>
          </a:xfrm>
          <a:prstGeom prst="rect">
            <a:avLst/>
          </a:prstGeom>
          <a:noFill/>
          <a:ln>
            <a:noFill/>
          </a:ln>
        </p:spPr>
      </p:pic>
      <p:pic>
        <p:nvPicPr>
          <p:cNvPr id="843" name="Google Shape;843;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26150" y="549375"/>
            <a:ext cx="2987974" cy="1915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txBox="1">
            <a:spLocks noGrp="1"/>
          </p:cNvSpPr>
          <p:nvPr>
            <p:ph type="ctrTitle"/>
          </p:nvPr>
        </p:nvSpPr>
        <p:spPr>
          <a:xfrm>
            <a:off x="893375" y="1329804"/>
            <a:ext cx="7615200" cy="1790700"/>
          </a:xfrm>
          <a:prstGeom prst="rect">
            <a:avLst/>
          </a:prstGeom>
          <a:noFill/>
          <a:ln>
            <a:noFill/>
          </a:ln>
        </p:spPr>
        <p:txBody>
          <a:bodyPr spcFirstLastPara="1" wrap="square" lIns="68575" tIns="68575" rIns="68575" bIns="68575" anchor="b"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500" b="0" i="0" u="none" strike="noStrike" cap="none">
                <a:solidFill>
                  <a:srgbClr val="18A807"/>
                </a:solidFill>
                <a:latin typeface="Arial"/>
                <a:ea typeface="Arial"/>
                <a:cs typeface="Arial"/>
                <a:sym typeface="Arial"/>
              </a:rPr>
              <a:t>Part </a:t>
            </a:r>
            <a:r>
              <a:rPr lang="en">
                <a:solidFill>
                  <a:srgbClr val="18A807"/>
                </a:solidFill>
                <a:latin typeface="Arial"/>
                <a:ea typeface="Arial"/>
                <a:cs typeface="Arial"/>
                <a:sym typeface="Arial"/>
              </a:rPr>
              <a:t>II</a:t>
            </a:r>
            <a:r>
              <a:rPr lang="en" sz="4500" b="0" i="0" u="none" strike="noStrike" cap="none">
                <a:solidFill>
                  <a:srgbClr val="18A807"/>
                </a:solidFill>
                <a:latin typeface="Arial"/>
                <a:ea typeface="Arial"/>
                <a:cs typeface="Arial"/>
                <a:sym typeface="Arial"/>
              </a:rPr>
              <a:t> :</a:t>
            </a:r>
            <a:r>
              <a:rPr lang="en" sz="4500" b="0" i="0" u="none" strike="noStrike" cap="none">
                <a:solidFill>
                  <a:srgbClr val="222222"/>
                </a:solidFill>
                <a:latin typeface="Arial"/>
                <a:ea typeface="Arial"/>
                <a:cs typeface="Arial"/>
                <a:sym typeface="Arial"/>
              </a:rPr>
              <a:t> </a:t>
            </a:r>
            <a:endParaRPr sz="4500" b="0" i="0" u="none" strike="noStrike" cap="none">
              <a:solidFill>
                <a:srgbClr val="222222"/>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4500"/>
              <a:buFont typeface="Calibri"/>
              <a:buNone/>
            </a:pPr>
            <a:r>
              <a:rPr lang="en" sz="4500" b="1" i="0" u="none" strike="noStrike" cap="none">
                <a:solidFill>
                  <a:srgbClr val="222222"/>
                </a:solidFill>
                <a:latin typeface="Arial"/>
                <a:ea typeface="Arial"/>
                <a:cs typeface="Arial"/>
                <a:sym typeface="Arial"/>
              </a:rPr>
              <a:t> </a:t>
            </a:r>
            <a:br>
              <a:rPr lang="en" sz="4500" b="1" i="0" u="none" strike="noStrike" cap="none">
                <a:solidFill>
                  <a:srgbClr val="222222"/>
                </a:solidFill>
                <a:latin typeface="Arial"/>
                <a:ea typeface="Arial"/>
                <a:cs typeface="Arial"/>
                <a:sym typeface="Arial"/>
              </a:rPr>
            </a:br>
            <a:r>
              <a:rPr lang="en" b="1">
                <a:solidFill>
                  <a:srgbClr val="222222"/>
                </a:solidFill>
                <a:latin typeface="Arial"/>
                <a:ea typeface="Arial"/>
                <a:cs typeface="Arial"/>
                <a:sym typeface="Arial"/>
              </a:rPr>
              <a:t>What can YOU do?</a:t>
            </a:r>
            <a:br>
              <a:rPr lang="en" sz="4500" b="1" i="0" u="none" strike="noStrike" cap="none">
                <a:solidFill>
                  <a:srgbClr val="222222"/>
                </a:solidFill>
                <a:latin typeface="Arial"/>
                <a:ea typeface="Arial"/>
                <a:cs typeface="Arial"/>
                <a:sym typeface="Arial"/>
              </a:rPr>
            </a:br>
            <a:r>
              <a:rPr lang="en" sz="2800">
                <a:solidFill>
                  <a:srgbClr val="222222"/>
                </a:solidFill>
                <a:latin typeface="Arial"/>
                <a:ea typeface="Arial"/>
                <a:cs typeface="Arial"/>
                <a:sym typeface="Arial"/>
              </a:rPr>
              <a:t>Skills to reduce risk</a:t>
            </a:r>
            <a:endParaRPr sz="2800" b="0" i="0" u="none" strike="noStrike" cap="none">
              <a:solidFill>
                <a:srgbClr val="22222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88"/>
          <p:cNvSpPr txBox="1">
            <a:spLocks noGrp="1"/>
          </p:cNvSpPr>
          <p:nvPr>
            <p:ph type="title"/>
          </p:nvPr>
        </p:nvSpPr>
        <p:spPr>
          <a:xfrm>
            <a:off x="560938" y="190894"/>
            <a:ext cx="78867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3000" b="1">
                <a:solidFill>
                  <a:srgbClr val="18A807"/>
                </a:solidFill>
                <a:latin typeface="Arial"/>
                <a:ea typeface="Arial"/>
                <a:cs typeface="Arial"/>
                <a:sym typeface="Arial"/>
              </a:rPr>
              <a:t>How can I assess hazards in the home?</a:t>
            </a:r>
            <a:endParaRPr sz="3000" b="1" i="0" u="none" strike="noStrike" cap="none">
              <a:solidFill>
                <a:srgbClr val="18A807"/>
              </a:solidFill>
              <a:latin typeface="Arial"/>
              <a:ea typeface="Arial"/>
              <a:cs typeface="Arial"/>
              <a:sym typeface="Arial"/>
            </a:endParaRPr>
          </a:p>
        </p:txBody>
      </p:sp>
      <p:sp>
        <p:nvSpPr>
          <p:cNvPr id="854" name="Google Shape;854;p88"/>
          <p:cNvSpPr txBox="1">
            <a:spLocks noGrp="1"/>
          </p:cNvSpPr>
          <p:nvPr>
            <p:ph type="body" idx="1"/>
          </p:nvPr>
        </p:nvSpPr>
        <p:spPr>
          <a:xfrm>
            <a:off x="560950" y="1354775"/>
            <a:ext cx="3567900" cy="2042400"/>
          </a:xfrm>
          <a:prstGeom prst="rect">
            <a:avLst/>
          </a:prstGeom>
          <a:noFill/>
          <a:ln>
            <a:noFill/>
          </a:ln>
        </p:spPr>
        <p:txBody>
          <a:bodyPr spcFirstLastPara="1" wrap="square" lIns="68575" tIns="68575" rIns="68575" bIns="68575" anchor="t" anchorCtr="0">
            <a:noAutofit/>
          </a:bodyPr>
          <a:lstStyle/>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Types of assessments:</a:t>
            </a:r>
            <a:endParaRPr sz="1800">
              <a:latin typeface="Arial"/>
              <a:ea typeface="Arial"/>
              <a:cs typeface="Arial"/>
              <a:sym typeface="Arial"/>
            </a:endParaRPr>
          </a:p>
          <a:p>
            <a:pPr marL="914400" marR="0" lvl="1"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Visual assessment</a:t>
            </a:r>
            <a:endParaRPr sz="1800">
              <a:latin typeface="Arial"/>
              <a:ea typeface="Arial"/>
              <a:cs typeface="Arial"/>
              <a:sym typeface="Arial"/>
            </a:endParaRPr>
          </a:p>
          <a:p>
            <a:pPr marL="914400" marR="0" lvl="1"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Lead-check swabs</a:t>
            </a:r>
            <a:endParaRPr sz="1800">
              <a:latin typeface="Arial"/>
              <a:ea typeface="Arial"/>
              <a:cs typeface="Arial"/>
              <a:sym typeface="Arial"/>
            </a:endParaRPr>
          </a:p>
          <a:p>
            <a:pPr marL="914400" marR="0" lvl="1"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Dust and soil samples</a:t>
            </a:r>
            <a:endParaRPr sz="1800">
              <a:latin typeface="Arial"/>
              <a:ea typeface="Arial"/>
              <a:cs typeface="Arial"/>
              <a:sym typeface="Arial"/>
            </a:endParaRPr>
          </a:p>
          <a:p>
            <a:pPr marL="914400" marR="0" lvl="1"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LIRA</a:t>
            </a:r>
            <a:endParaRPr sz="1800">
              <a:latin typeface="Arial"/>
              <a:ea typeface="Arial"/>
              <a:cs typeface="Arial"/>
              <a:sym typeface="Arial"/>
            </a:endParaRPr>
          </a:p>
        </p:txBody>
      </p:sp>
      <p:sp>
        <p:nvSpPr>
          <p:cNvPr id="855" name="Google Shape;855;p88"/>
          <p:cNvSpPr txBox="1"/>
          <p:nvPr/>
        </p:nvSpPr>
        <p:spPr>
          <a:xfrm>
            <a:off x="4402325" y="1354775"/>
            <a:ext cx="4383600" cy="16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8A807"/>
                </a:solidFill>
              </a:rPr>
              <a:t>Helpful resources:</a:t>
            </a:r>
            <a:endParaRPr sz="1800" b="1">
              <a:solidFill>
                <a:srgbClr val="18A807"/>
              </a:solidFill>
            </a:endParaRPr>
          </a:p>
          <a:p>
            <a:pPr marL="457200" lvl="0" indent="-342900" algn="l" rtl="0">
              <a:lnSpc>
                <a:spcPct val="115000"/>
              </a:lnSpc>
              <a:spcBef>
                <a:spcPts val="0"/>
              </a:spcBef>
              <a:spcAft>
                <a:spcPts val="0"/>
              </a:spcAft>
              <a:buClr>
                <a:srgbClr val="18A807"/>
              </a:buClr>
              <a:buSzPts val="1800"/>
              <a:buChar char="●"/>
            </a:pPr>
            <a:r>
              <a:rPr lang="en" sz="1800" b="1" i="1">
                <a:solidFill>
                  <a:srgbClr val="18A807"/>
                </a:solidFill>
              </a:rPr>
              <a:t>MDHHS Is Your Child Safe From Lead Poisoning? </a:t>
            </a:r>
            <a:r>
              <a:rPr lang="en" sz="1800" b="1">
                <a:solidFill>
                  <a:srgbClr val="18A807"/>
                </a:solidFill>
              </a:rPr>
              <a:t>Handout</a:t>
            </a:r>
            <a:endParaRPr sz="1800" b="1">
              <a:solidFill>
                <a:srgbClr val="18A807"/>
              </a:solidFill>
            </a:endParaRPr>
          </a:p>
          <a:p>
            <a:pPr marL="457200" lvl="0" indent="-342900" algn="l" rtl="0">
              <a:lnSpc>
                <a:spcPct val="115000"/>
              </a:lnSpc>
              <a:spcBef>
                <a:spcPts val="0"/>
              </a:spcBef>
              <a:spcAft>
                <a:spcPts val="0"/>
              </a:spcAft>
              <a:buClr>
                <a:srgbClr val="18A807"/>
              </a:buClr>
              <a:buSzPts val="1800"/>
              <a:buChar char="●"/>
            </a:pPr>
            <a:r>
              <a:rPr lang="en" sz="1800" b="1">
                <a:solidFill>
                  <a:srgbClr val="18A807"/>
                </a:solidFill>
              </a:rPr>
              <a:t>List of state-certified inspectors/assessors</a:t>
            </a:r>
            <a:endParaRPr sz="1800" b="1">
              <a:solidFill>
                <a:srgbClr val="18A807"/>
              </a:solidFill>
            </a:endParaRPr>
          </a:p>
          <a:p>
            <a:pPr marL="457200" lvl="0" indent="-342900" algn="l" rtl="0">
              <a:lnSpc>
                <a:spcPct val="115000"/>
              </a:lnSpc>
              <a:spcBef>
                <a:spcPts val="0"/>
              </a:spcBef>
              <a:spcAft>
                <a:spcPts val="0"/>
              </a:spcAft>
              <a:buClr>
                <a:srgbClr val="18A807"/>
              </a:buClr>
              <a:buSzPts val="1800"/>
              <a:buChar char="●"/>
            </a:pPr>
            <a:r>
              <a:rPr lang="en" sz="1800" b="1" i="1">
                <a:solidFill>
                  <a:srgbClr val="18A807"/>
                </a:solidFill>
              </a:rPr>
              <a:t>MDHHS Testing Your Home </a:t>
            </a:r>
            <a:r>
              <a:rPr lang="en" sz="1800" b="1">
                <a:solidFill>
                  <a:srgbClr val="18A807"/>
                </a:solidFill>
              </a:rPr>
              <a:t>Brochure</a:t>
            </a:r>
            <a:endParaRPr sz="1800" b="1">
              <a:solidFill>
                <a:srgbClr val="18A80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8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04988" y="826200"/>
            <a:ext cx="5534001" cy="3987374"/>
          </a:xfrm>
          <a:prstGeom prst="rect">
            <a:avLst/>
          </a:prstGeom>
          <a:noFill/>
          <a:ln>
            <a:noFill/>
          </a:ln>
        </p:spPr>
      </p:pic>
      <p:sp>
        <p:nvSpPr>
          <p:cNvPr id="861" name="Google Shape;861;p89"/>
          <p:cNvSpPr txBox="1">
            <a:spLocks noGrp="1"/>
          </p:cNvSpPr>
          <p:nvPr>
            <p:ph type="title"/>
          </p:nvPr>
        </p:nvSpPr>
        <p:spPr>
          <a:xfrm>
            <a:off x="1703550" y="0"/>
            <a:ext cx="5736900" cy="826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L</a:t>
            </a:r>
            <a:r>
              <a:rPr lang="en" sz="3600" b="1">
                <a:solidFill>
                  <a:srgbClr val="18A807"/>
                </a:solidFill>
                <a:latin typeface="Arial"/>
                <a:ea typeface="Arial"/>
                <a:cs typeface="Arial"/>
                <a:sym typeface="Arial"/>
              </a:rPr>
              <a:t>et’s do a walkthrough!</a:t>
            </a:r>
            <a:endParaRPr sz="3600" b="1" i="0" u="none" strike="noStrike" cap="none">
              <a:solidFill>
                <a:srgbClr val="18A807"/>
              </a:solidFill>
              <a:latin typeface="Arial"/>
              <a:ea typeface="Arial"/>
              <a:cs typeface="Arial"/>
              <a:sym typeface="Arial"/>
            </a:endParaRPr>
          </a:p>
        </p:txBody>
      </p:sp>
      <p:grpSp>
        <p:nvGrpSpPr>
          <p:cNvPr id="862" name="Google Shape;862;p89"/>
          <p:cNvGrpSpPr/>
          <p:nvPr/>
        </p:nvGrpSpPr>
        <p:grpSpPr>
          <a:xfrm>
            <a:off x="0" y="4715974"/>
            <a:ext cx="9143975" cy="393200"/>
            <a:chOff x="0" y="4520499"/>
            <a:chExt cx="9143975" cy="393200"/>
          </a:xfrm>
        </p:grpSpPr>
        <p:pic>
          <p:nvPicPr>
            <p:cNvPr id="863" name="Google Shape;863;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84198" y="4520499"/>
              <a:ext cx="1655525" cy="393200"/>
            </a:xfrm>
            <a:prstGeom prst="rect">
              <a:avLst/>
            </a:prstGeom>
            <a:noFill/>
            <a:ln>
              <a:noFill/>
            </a:ln>
          </p:spPr>
        </p:pic>
        <p:sp>
          <p:nvSpPr>
            <p:cNvPr id="864" name="Google Shape;864;p89"/>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89"/>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90"/>
          <p:cNvSpPr txBox="1">
            <a:spLocks noGrp="1"/>
          </p:cNvSpPr>
          <p:nvPr>
            <p:ph type="title"/>
          </p:nvPr>
        </p:nvSpPr>
        <p:spPr>
          <a:xfrm>
            <a:off x="560938" y="190894"/>
            <a:ext cx="7886700" cy="994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a:solidFill>
                  <a:srgbClr val="18A807"/>
                </a:solidFill>
                <a:latin typeface="Arial"/>
                <a:ea typeface="Arial"/>
                <a:cs typeface="Arial"/>
                <a:sym typeface="Arial"/>
              </a:rPr>
              <a:t>Water</a:t>
            </a:r>
            <a:endParaRPr sz="3600" b="1" i="0" u="none" strike="noStrike" cap="none">
              <a:solidFill>
                <a:srgbClr val="18A807"/>
              </a:solidFill>
              <a:latin typeface="Arial"/>
              <a:ea typeface="Arial"/>
              <a:cs typeface="Arial"/>
              <a:sym typeface="Arial"/>
            </a:endParaRPr>
          </a:p>
        </p:txBody>
      </p:sp>
      <p:sp>
        <p:nvSpPr>
          <p:cNvPr id="871" name="Google Shape;871;p90"/>
          <p:cNvSpPr txBox="1">
            <a:spLocks noGrp="1"/>
          </p:cNvSpPr>
          <p:nvPr>
            <p:ph type="body" idx="1"/>
          </p:nvPr>
        </p:nvSpPr>
        <p:spPr>
          <a:xfrm>
            <a:off x="560950" y="1185100"/>
            <a:ext cx="4680300" cy="2070900"/>
          </a:xfrm>
          <a:prstGeom prst="rect">
            <a:avLst/>
          </a:prstGeom>
          <a:noFill/>
          <a:ln>
            <a:noFill/>
          </a:ln>
        </p:spPr>
        <p:txBody>
          <a:bodyPr spcFirstLastPara="1" wrap="square" lIns="68575" tIns="68575" rIns="68575" bIns="68575" anchor="t" anchorCtr="0">
            <a:noAutofit/>
          </a:bodyPr>
          <a:lstStyle/>
          <a:p>
            <a:pPr marL="457200" marR="0" lvl="0" indent="-355600" algn="l" rtl="0">
              <a:lnSpc>
                <a:spcPct val="100000"/>
              </a:lnSpc>
              <a:spcBef>
                <a:spcPts val="800"/>
              </a:spcBef>
              <a:spcAft>
                <a:spcPts val="0"/>
              </a:spcAft>
              <a:buClr>
                <a:schemeClr val="dk1"/>
              </a:buClr>
              <a:buSzPts val="2000"/>
              <a:buFont typeface="Arial"/>
              <a:buChar char="●"/>
            </a:pPr>
            <a:r>
              <a:rPr lang="en" sz="2000">
                <a:latin typeface="Arial"/>
                <a:ea typeface="Arial"/>
                <a:cs typeface="Arial"/>
                <a:sym typeface="Arial"/>
              </a:rPr>
              <a:t>Run water before using</a:t>
            </a:r>
            <a:endParaRPr sz="2000">
              <a:latin typeface="Arial"/>
              <a:ea typeface="Arial"/>
              <a:cs typeface="Arial"/>
              <a:sym typeface="Arial"/>
            </a:endParaRPr>
          </a:p>
          <a:p>
            <a:pPr marL="457200" marR="0" lvl="0" indent="-355600" algn="l" rtl="0">
              <a:lnSpc>
                <a:spcPct val="100000"/>
              </a:lnSpc>
              <a:spcBef>
                <a:spcPts val="800"/>
              </a:spcBef>
              <a:spcAft>
                <a:spcPts val="0"/>
              </a:spcAft>
              <a:buClr>
                <a:schemeClr val="dk1"/>
              </a:buClr>
              <a:buSzPts val="2000"/>
              <a:buFont typeface="Arial"/>
              <a:buChar char="●"/>
            </a:pPr>
            <a:r>
              <a:rPr lang="en" sz="2000">
                <a:latin typeface="Arial"/>
                <a:ea typeface="Arial"/>
                <a:cs typeface="Arial"/>
                <a:sym typeface="Arial"/>
              </a:rPr>
              <a:t>Clean the aerator</a:t>
            </a:r>
            <a:endParaRPr sz="2000">
              <a:latin typeface="Arial"/>
              <a:ea typeface="Arial"/>
              <a:cs typeface="Arial"/>
              <a:sym typeface="Arial"/>
            </a:endParaRPr>
          </a:p>
          <a:p>
            <a:pPr marL="914400" marR="0" lvl="1" indent="-355600" algn="l" rtl="0">
              <a:lnSpc>
                <a:spcPct val="100000"/>
              </a:lnSpc>
              <a:spcBef>
                <a:spcPts val="800"/>
              </a:spcBef>
              <a:spcAft>
                <a:spcPts val="0"/>
              </a:spcAft>
              <a:buClr>
                <a:srgbClr val="18A807"/>
              </a:buClr>
              <a:buSzPts val="2000"/>
              <a:buFont typeface="Arial"/>
              <a:buChar char="○"/>
            </a:pPr>
            <a:r>
              <a:rPr lang="en" sz="2000" b="1" i="1">
                <a:solidFill>
                  <a:srgbClr val="18A807"/>
                </a:solidFill>
                <a:latin typeface="Arial"/>
                <a:ea typeface="Arial"/>
                <a:cs typeface="Arial"/>
                <a:sym typeface="Arial"/>
              </a:rPr>
              <a:t>How to clean aerator </a:t>
            </a:r>
            <a:r>
              <a:rPr lang="en" sz="2000" b="1">
                <a:solidFill>
                  <a:srgbClr val="18A807"/>
                </a:solidFill>
                <a:latin typeface="Arial"/>
                <a:ea typeface="Arial"/>
                <a:cs typeface="Arial"/>
                <a:sym typeface="Arial"/>
              </a:rPr>
              <a:t>handout</a:t>
            </a:r>
            <a:endParaRPr sz="2000" b="1">
              <a:solidFill>
                <a:srgbClr val="18A807"/>
              </a:solidFill>
              <a:latin typeface="Arial"/>
              <a:ea typeface="Arial"/>
              <a:cs typeface="Arial"/>
              <a:sym typeface="Arial"/>
            </a:endParaRPr>
          </a:p>
          <a:p>
            <a:pPr marL="457200" marR="0" lvl="0" indent="-355600" algn="l" rtl="0">
              <a:lnSpc>
                <a:spcPct val="100000"/>
              </a:lnSpc>
              <a:spcBef>
                <a:spcPts val="1000"/>
              </a:spcBef>
              <a:spcAft>
                <a:spcPts val="0"/>
              </a:spcAft>
              <a:buClr>
                <a:schemeClr val="dk1"/>
              </a:buClr>
              <a:buSzPts val="2000"/>
              <a:buFont typeface="Arial"/>
              <a:buChar char="●"/>
            </a:pPr>
            <a:r>
              <a:rPr lang="en" sz="2000">
                <a:latin typeface="Arial"/>
                <a:ea typeface="Arial"/>
                <a:cs typeface="Arial"/>
                <a:sym typeface="Arial"/>
              </a:rPr>
              <a:t>Filter </a:t>
            </a:r>
            <a:endParaRPr sz="2000">
              <a:latin typeface="Arial"/>
              <a:ea typeface="Arial"/>
              <a:cs typeface="Arial"/>
              <a:sym typeface="Arial"/>
            </a:endParaRPr>
          </a:p>
          <a:p>
            <a:pPr marL="914400" marR="0" lvl="1" indent="-355600" algn="l" rtl="0">
              <a:lnSpc>
                <a:spcPct val="100000"/>
              </a:lnSpc>
              <a:spcBef>
                <a:spcPts val="1000"/>
              </a:spcBef>
              <a:spcAft>
                <a:spcPts val="0"/>
              </a:spcAft>
              <a:buClr>
                <a:schemeClr val="dk1"/>
              </a:buClr>
              <a:buSzPts val="2000"/>
              <a:buFont typeface="Arial"/>
              <a:buChar char="○"/>
            </a:pPr>
            <a:r>
              <a:rPr lang="en" sz="2000">
                <a:latin typeface="Arial"/>
                <a:ea typeface="Arial"/>
                <a:cs typeface="Arial"/>
                <a:sym typeface="Arial"/>
              </a:rPr>
              <a:t>Cheaper than testing</a:t>
            </a:r>
            <a:endParaRPr sz="2000">
              <a:latin typeface="Arial"/>
              <a:ea typeface="Arial"/>
              <a:cs typeface="Arial"/>
              <a:sym typeface="Arial"/>
            </a:endParaRPr>
          </a:p>
          <a:p>
            <a:pPr marL="914400" marR="0" lvl="1" indent="-355600" algn="l" rtl="0">
              <a:lnSpc>
                <a:spcPct val="100000"/>
              </a:lnSpc>
              <a:spcBef>
                <a:spcPts val="1000"/>
              </a:spcBef>
              <a:spcAft>
                <a:spcPts val="0"/>
              </a:spcAft>
              <a:buClr>
                <a:srgbClr val="18A807"/>
              </a:buClr>
              <a:buSzPts val="2000"/>
              <a:buFont typeface="Arial"/>
              <a:buChar char="○"/>
            </a:pPr>
            <a:r>
              <a:rPr lang="en" sz="2000" b="1" i="1">
                <a:solidFill>
                  <a:srgbClr val="18A807"/>
                </a:solidFill>
                <a:latin typeface="Arial"/>
                <a:ea typeface="Arial"/>
                <a:cs typeface="Arial"/>
                <a:sym typeface="Arial"/>
              </a:rPr>
              <a:t>Where to get water filter </a:t>
            </a:r>
            <a:r>
              <a:rPr lang="en" sz="2000" b="1">
                <a:solidFill>
                  <a:srgbClr val="18A807"/>
                </a:solidFill>
                <a:latin typeface="Arial"/>
                <a:ea typeface="Arial"/>
                <a:cs typeface="Arial"/>
                <a:sym typeface="Arial"/>
              </a:rPr>
              <a:t>handout</a:t>
            </a:r>
            <a:endParaRPr sz="2000" b="1">
              <a:solidFill>
                <a:srgbClr val="18A807"/>
              </a:solidFill>
              <a:latin typeface="Arial"/>
              <a:ea typeface="Arial"/>
              <a:cs typeface="Arial"/>
              <a:sym typeface="Arial"/>
            </a:endParaRPr>
          </a:p>
        </p:txBody>
      </p:sp>
      <p:pic>
        <p:nvPicPr>
          <p:cNvPr id="872" name="Google Shape;872;p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30700" y="1405025"/>
            <a:ext cx="3500175" cy="2333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77" name="Google Shape;877;p91"/>
          <p:cNvGrpSpPr/>
          <p:nvPr/>
        </p:nvGrpSpPr>
        <p:grpSpPr>
          <a:xfrm>
            <a:off x="0" y="4725499"/>
            <a:ext cx="9143975" cy="393200"/>
            <a:chOff x="0" y="4596699"/>
            <a:chExt cx="9143975" cy="393200"/>
          </a:xfrm>
        </p:grpSpPr>
        <p:pic>
          <p:nvPicPr>
            <p:cNvPr id="878" name="Google Shape;878;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879" name="Google Shape;879;p91"/>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91"/>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81" name="Google Shape;881;p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4450" y="887450"/>
            <a:ext cx="2190961" cy="1773200"/>
          </a:xfrm>
          <a:prstGeom prst="rect">
            <a:avLst/>
          </a:prstGeom>
          <a:noFill/>
          <a:ln>
            <a:noFill/>
          </a:ln>
        </p:spPr>
      </p:pic>
      <p:pic>
        <p:nvPicPr>
          <p:cNvPr id="882" name="Google Shape;882;p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78125" y="887450"/>
            <a:ext cx="2061024" cy="1773200"/>
          </a:xfrm>
          <a:prstGeom prst="rect">
            <a:avLst/>
          </a:prstGeom>
          <a:noFill/>
          <a:ln>
            <a:noFill/>
          </a:ln>
        </p:spPr>
      </p:pic>
      <p:sp>
        <p:nvSpPr>
          <p:cNvPr id="883" name="Google Shape;883;p91"/>
          <p:cNvSpPr txBox="1">
            <a:spLocks noGrp="1"/>
          </p:cNvSpPr>
          <p:nvPr>
            <p:ph type="title" idx="4294967295"/>
          </p:nvPr>
        </p:nvSpPr>
        <p:spPr>
          <a:xfrm>
            <a:off x="628650" y="-6"/>
            <a:ext cx="78867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Wh</a:t>
            </a:r>
            <a:r>
              <a:rPr lang="en" sz="3000" b="1">
                <a:solidFill>
                  <a:srgbClr val="18A807"/>
                </a:solidFill>
                <a:latin typeface="Arial"/>
                <a:ea typeface="Arial"/>
                <a:cs typeface="Arial"/>
                <a:sym typeface="Arial"/>
              </a:rPr>
              <a:t>ere else</a:t>
            </a:r>
            <a:r>
              <a:rPr lang="en" sz="3000" b="1" i="0" u="none" strike="noStrike" cap="none">
                <a:solidFill>
                  <a:srgbClr val="18A807"/>
                </a:solidFill>
                <a:latin typeface="Arial"/>
                <a:ea typeface="Arial"/>
                <a:cs typeface="Arial"/>
                <a:sym typeface="Arial"/>
              </a:rPr>
              <a:t> does </a:t>
            </a:r>
            <a:r>
              <a:rPr lang="en" sz="3000" b="1">
                <a:solidFill>
                  <a:srgbClr val="18A807"/>
                </a:solidFill>
                <a:latin typeface="Arial"/>
                <a:ea typeface="Arial"/>
                <a:cs typeface="Arial"/>
                <a:sym typeface="Arial"/>
              </a:rPr>
              <a:t>lead</a:t>
            </a:r>
            <a:r>
              <a:rPr lang="en" sz="3000" b="1" i="0" u="none" strike="noStrike" cap="none">
                <a:solidFill>
                  <a:srgbClr val="18A807"/>
                </a:solidFill>
                <a:latin typeface="Arial"/>
                <a:ea typeface="Arial"/>
                <a:cs typeface="Arial"/>
                <a:sym typeface="Arial"/>
              </a:rPr>
              <a:t> exist?</a:t>
            </a:r>
            <a:endParaRPr sz="3000" b="1" i="0" u="none" strike="noStrike" cap="none">
              <a:solidFill>
                <a:srgbClr val="18A807"/>
              </a:solidFill>
              <a:latin typeface="Arial"/>
              <a:ea typeface="Arial"/>
              <a:cs typeface="Arial"/>
              <a:sym typeface="Arial"/>
            </a:endParaRPr>
          </a:p>
        </p:txBody>
      </p:sp>
      <p:pic>
        <p:nvPicPr>
          <p:cNvPr id="884" name="Google Shape;884;p9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78125" y="2964325"/>
            <a:ext cx="2061025" cy="1730125"/>
          </a:xfrm>
          <a:prstGeom prst="rect">
            <a:avLst/>
          </a:prstGeom>
          <a:noFill/>
          <a:ln>
            <a:noFill/>
          </a:ln>
        </p:spPr>
      </p:pic>
      <p:pic>
        <p:nvPicPr>
          <p:cNvPr id="885" name="Google Shape;885;p9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4451" y="2982975"/>
            <a:ext cx="2231626" cy="1692826"/>
          </a:xfrm>
          <a:prstGeom prst="rect">
            <a:avLst/>
          </a:prstGeom>
          <a:noFill/>
          <a:ln>
            <a:noFill/>
          </a:ln>
        </p:spPr>
      </p:pic>
      <p:pic>
        <p:nvPicPr>
          <p:cNvPr id="886" name="Google Shape;886;p9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383688" y="2982975"/>
            <a:ext cx="1791402" cy="1692826"/>
          </a:xfrm>
          <a:prstGeom prst="rect">
            <a:avLst/>
          </a:prstGeom>
          <a:noFill/>
          <a:ln>
            <a:noFill/>
          </a:ln>
        </p:spPr>
      </p:pic>
      <p:pic>
        <p:nvPicPr>
          <p:cNvPr id="887" name="Google Shape;887;p9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265338" y="887450"/>
            <a:ext cx="1909758" cy="177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92"/>
          <p:cNvSpPr txBox="1">
            <a:spLocks noGrp="1"/>
          </p:cNvSpPr>
          <p:nvPr>
            <p:ph type="title" idx="4294967295"/>
          </p:nvPr>
        </p:nvSpPr>
        <p:spPr>
          <a:xfrm>
            <a:off x="628650" y="-6"/>
            <a:ext cx="78867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3000" b="1">
                <a:solidFill>
                  <a:srgbClr val="18A807"/>
                </a:solidFill>
                <a:latin typeface="Arial"/>
                <a:ea typeface="Arial"/>
                <a:cs typeface="Arial"/>
                <a:sym typeface="Arial"/>
              </a:rPr>
              <a:t>Lead Swab Test</a:t>
            </a:r>
            <a:endParaRPr sz="3000" b="1" i="0" u="none" strike="noStrike" cap="none">
              <a:solidFill>
                <a:srgbClr val="18A807"/>
              </a:solidFill>
              <a:latin typeface="Arial"/>
              <a:ea typeface="Arial"/>
              <a:cs typeface="Arial"/>
              <a:sym typeface="Arial"/>
            </a:endParaRPr>
          </a:p>
        </p:txBody>
      </p:sp>
      <p:pic>
        <p:nvPicPr>
          <p:cNvPr id="893" name="Google Shape;893;p92"/>
          <p:cNvPicPr preferRelativeResize="0"/>
          <p:nvPr/>
        </p:nvPicPr>
        <p:blipFill>
          <a:blip r:embed="rId3">
            <a:alphaModFix/>
          </a:blip>
          <a:stretch>
            <a:fillRect/>
          </a:stretch>
        </p:blipFill>
        <p:spPr>
          <a:xfrm>
            <a:off x="628638" y="994194"/>
            <a:ext cx="3767616" cy="3844506"/>
          </a:xfrm>
          <a:prstGeom prst="rect">
            <a:avLst/>
          </a:prstGeom>
          <a:noFill/>
          <a:ln>
            <a:noFill/>
          </a:ln>
        </p:spPr>
      </p:pic>
      <p:pic>
        <p:nvPicPr>
          <p:cNvPr id="894" name="Google Shape;894;p9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16951" y="1147350"/>
            <a:ext cx="3798400" cy="284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3"/>
          <p:cNvSpPr txBox="1">
            <a:spLocks noGrp="1"/>
          </p:cNvSpPr>
          <p:nvPr>
            <p:ph type="ctrTitle"/>
          </p:nvPr>
        </p:nvSpPr>
        <p:spPr>
          <a:xfrm>
            <a:off x="545675" y="325224"/>
            <a:ext cx="8206500" cy="18204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a:latin typeface="Arial"/>
                <a:ea typeface="Arial"/>
                <a:cs typeface="Arial"/>
                <a:sym typeface="Arial"/>
              </a:rPr>
              <a:t>How can I address home hazards?</a:t>
            </a:r>
            <a:endParaRPr sz="4500" b="0" i="0" u="none" strike="noStrike" cap="none">
              <a:solidFill>
                <a:schemeClr val="dk1"/>
              </a:solidFill>
              <a:latin typeface="Arial"/>
              <a:ea typeface="Arial"/>
              <a:cs typeface="Arial"/>
              <a:sym typeface="Arial"/>
            </a:endParaRPr>
          </a:p>
        </p:txBody>
      </p:sp>
      <p:pic>
        <p:nvPicPr>
          <p:cNvPr id="900" name="Google Shape;900;p93"/>
          <p:cNvPicPr preferRelativeResize="0"/>
          <p:nvPr/>
        </p:nvPicPr>
        <p:blipFill>
          <a:blip r:embed="rId3">
            <a:alphaModFix/>
          </a:blip>
          <a:stretch>
            <a:fillRect/>
          </a:stretch>
        </p:blipFill>
        <p:spPr>
          <a:xfrm>
            <a:off x="3642363" y="2042475"/>
            <a:ext cx="1859250" cy="185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7"/>
          <p:cNvSpPr txBox="1">
            <a:spLocks noGrp="1"/>
          </p:cNvSpPr>
          <p:nvPr>
            <p:ph type="ctrTitle"/>
          </p:nvPr>
        </p:nvSpPr>
        <p:spPr>
          <a:xfrm>
            <a:off x="468750" y="0"/>
            <a:ext cx="8206500" cy="1187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sz="3600">
                <a:latin typeface="Arial"/>
                <a:ea typeface="Arial"/>
                <a:cs typeface="Arial"/>
                <a:sym typeface="Arial"/>
              </a:rPr>
              <a:t>Getting to know you!</a:t>
            </a:r>
            <a:endParaRPr sz="3600" b="0" i="0" u="none" strike="noStrike" cap="none">
              <a:solidFill>
                <a:schemeClr val="dk1"/>
              </a:solidFill>
              <a:latin typeface="Arial"/>
              <a:ea typeface="Arial"/>
              <a:cs typeface="Arial"/>
              <a:sym typeface="Arial"/>
            </a:endParaRPr>
          </a:p>
        </p:txBody>
      </p:sp>
      <p:pic>
        <p:nvPicPr>
          <p:cNvPr id="380" name="Google Shape;380;p67"/>
          <p:cNvPicPr preferRelativeResize="0"/>
          <p:nvPr/>
        </p:nvPicPr>
        <p:blipFill rotWithShape="1">
          <a:blip r:embed="rId3">
            <a:alphaModFix/>
          </a:blip>
          <a:srcRect/>
          <a:stretch/>
        </p:blipFill>
        <p:spPr>
          <a:xfrm>
            <a:off x="3456600" y="1187700"/>
            <a:ext cx="2230800" cy="2337925"/>
          </a:xfrm>
          <a:prstGeom prst="rect">
            <a:avLst/>
          </a:prstGeom>
          <a:noFill/>
          <a:ln>
            <a:noFill/>
          </a:ln>
        </p:spPr>
      </p:pic>
      <p:sp>
        <p:nvSpPr>
          <p:cNvPr id="381" name="Google Shape;381;p67"/>
          <p:cNvSpPr txBox="1"/>
          <p:nvPr/>
        </p:nvSpPr>
        <p:spPr>
          <a:xfrm>
            <a:off x="1894775" y="3648175"/>
            <a:ext cx="6240600" cy="7635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Verify contact information</a:t>
            </a:r>
            <a:endParaRPr sz="3000"/>
          </a:p>
          <a:p>
            <a:pPr marL="457200" lvl="0" indent="-419100" algn="l" rtl="0">
              <a:spcBef>
                <a:spcPts val="0"/>
              </a:spcBef>
              <a:spcAft>
                <a:spcPts val="0"/>
              </a:spcAft>
              <a:buSzPts val="3000"/>
              <a:buChar char="●"/>
            </a:pPr>
            <a:r>
              <a:rPr lang="en" sz="3000"/>
              <a:t>What do you want to know?</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9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p>
            <a:pPr marL="0" lvl="0" indent="0" algn="ctr" rtl="0">
              <a:lnSpc>
                <a:spcPct val="100000"/>
              </a:lnSpc>
              <a:spcBef>
                <a:spcPts val="0"/>
              </a:spcBef>
              <a:spcAft>
                <a:spcPts val="0"/>
              </a:spcAft>
              <a:buNone/>
            </a:pPr>
            <a:r>
              <a:rPr lang="en" sz="2800" b="1">
                <a:solidFill>
                  <a:srgbClr val="18A807"/>
                </a:solidFill>
                <a:latin typeface="Arial"/>
                <a:ea typeface="Arial"/>
                <a:cs typeface="Arial"/>
                <a:sym typeface="Arial"/>
              </a:rPr>
              <a:t>Lead-Safe Cleaning Demonstrations</a:t>
            </a:r>
            <a:endParaRPr/>
          </a:p>
        </p:txBody>
      </p:sp>
      <p:pic>
        <p:nvPicPr>
          <p:cNvPr id="906" name="Google Shape;906;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19413" y="1471950"/>
            <a:ext cx="3305174" cy="2478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95"/>
          <p:cNvSpPr txBox="1">
            <a:spLocks noGrp="1"/>
          </p:cNvSpPr>
          <p:nvPr>
            <p:ph type="ctrTitle"/>
          </p:nvPr>
        </p:nvSpPr>
        <p:spPr>
          <a:xfrm>
            <a:off x="1546050" y="171250"/>
            <a:ext cx="6051900" cy="1161900"/>
          </a:xfrm>
          <a:prstGeom prst="rect">
            <a:avLst/>
          </a:prstGeom>
          <a:noFill/>
          <a:ln>
            <a:noFill/>
          </a:ln>
        </p:spPr>
        <p:txBody>
          <a:bodyPr spcFirstLastPara="1" wrap="square" lIns="68575" tIns="68575" rIns="68575" bIns="68575" anchor="ctr" anchorCtr="0">
            <a:noAutofit/>
          </a:bodyPr>
          <a:lstStyle/>
          <a:p>
            <a:pPr marL="0" lvl="0" indent="0" algn="ctr" rtl="0">
              <a:lnSpc>
                <a:spcPct val="100000"/>
              </a:lnSpc>
              <a:spcBef>
                <a:spcPts val="0"/>
              </a:spcBef>
              <a:spcAft>
                <a:spcPts val="0"/>
              </a:spcAft>
              <a:buClr>
                <a:schemeClr val="dk1"/>
              </a:buClr>
              <a:buSzPts val="3300"/>
              <a:buFont typeface="Calibri"/>
              <a:buNone/>
            </a:pPr>
            <a:r>
              <a:rPr lang="en" sz="3300" b="1">
                <a:solidFill>
                  <a:srgbClr val="18A807"/>
                </a:solidFill>
                <a:latin typeface="Arial"/>
                <a:ea typeface="Arial"/>
                <a:cs typeface="Arial"/>
                <a:sym typeface="Arial"/>
              </a:rPr>
              <a:t>Shoes Off at the Door Policy</a:t>
            </a:r>
            <a:endParaRPr sz="3300">
              <a:latin typeface="Arial"/>
              <a:ea typeface="Arial"/>
              <a:cs typeface="Arial"/>
              <a:sym typeface="Arial"/>
            </a:endParaRPr>
          </a:p>
        </p:txBody>
      </p:sp>
      <p:grpSp>
        <p:nvGrpSpPr>
          <p:cNvPr id="912" name="Google Shape;912;p95"/>
          <p:cNvGrpSpPr/>
          <p:nvPr/>
        </p:nvGrpSpPr>
        <p:grpSpPr>
          <a:xfrm>
            <a:off x="0" y="4725499"/>
            <a:ext cx="9143975" cy="393200"/>
            <a:chOff x="0" y="4596699"/>
            <a:chExt cx="9143975" cy="393200"/>
          </a:xfrm>
        </p:grpSpPr>
        <p:pic>
          <p:nvPicPr>
            <p:cNvPr id="913" name="Google Shape;913;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914" name="Google Shape;914;p95"/>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95"/>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6" name="Google Shape;916;p95"/>
          <p:cNvPicPr preferRelativeResize="0"/>
          <p:nvPr/>
        </p:nvPicPr>
        <p:blipFill>
          <a:blip r:embed="rId4">
            <a:alphaModFix/>
          </a:blip>
          <a:stretch>
            <a:fillRect/>
          </a:stretch>
        </p:blipFill>
        <p:spPr>
          <a:xfrm>
            <a:off x="3091488" y="1122700"/>
            <a:ext cx="3106398" cy="3106398"/>
          </a:xfrm>
          <a:prstGeom prst="rect">
            <a:avLst/>
          </a:prstGeom>
          <a:noFill/>
          <a:ln>
            <a:noFill/>
          </a:ln>
        </p:spPr>
      </p:pic>
      <p:sp>
        <p:nvSpPr>
          <p:cNvPr id="917" name="Google Shape;917;p95"/>
          <p:cNvSpPr txBox="1"/>
          <p:nvPr/>
        </p:nvSpPr>
        <p:spPr>
          <a:xfrm>
            <a:off x="2253000" y="3997725"/>
            <a:ext cx="4685400" cy="39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18A807"/>
                </a:solidFill>
              </a:rPr>
              <a:t>What strategies could you use?</a:t>
            </a:r>
            <a:endParaRPr sz="2200" b="1">
              <a:solidFill>
                <a:srgbClr val="18A807"/>
              </a:solidFill>
            </a:endParaRPr>
          </a:p>
        </p:txBody>
      </p:sp>
      <p:pic>
        <p:nvPicPr>
          <p:cNvPr id="918" name="Google Shape;918;p9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6925" y="1882850"/>
            <a:ext cx="2387425" cy="1859524"/>
          </a:xfrm>
          <a:prstGeom prst="rect">
            <a:avLst/>
          </a:prstGeom>
          <a:noFill/>
          <a:ln>
            <a:noFill/>
          </a:ln>
        </p:spPr>
      </p:pic>
      <p:pic>
        <p:nvPicPr>
          <p:cNvPr id="919" name="Google Shape;919;p9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510526" y="1751762"/>
            <a:ext cx="2387425" cy="1990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6"/>
          <p:cNvSpPr txBox="1">
            <a:spLocks noGrp="1"/>
          </p:cNvSpPr>
          <p:nvPr>
            <p:ph type="title"/>
          </p:nvPr>
        </p:nvSpPr>
        <p:spPr>
          <a:xfrm>
            <a:off x="628650" y="312069"/>
            <a:ext cx="78867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4400" b="1">
                <a:solidFill>
                  <a:srgbClr val="18A807"/>
                </a:solidFill>
                <a:latin typeface="Arial"/>
                <a:ea typeface="Arial"/>
                <a:cs typeface="Arial"/>
                <a:sym typeface="Arial"/>
              </a:rPr>
              <a:t>Low-cost solutions</a:t>
            </a:r>
            <a:endParaRPr sz="4400" b="1" i="0" u="none" strike="noStrike" cap="none">
              <a:solidFill>
                <a:srgbClr val="18A807"/>
              </a:solidFill>
              <a:latin typeface="Arial"/>
              <a:ea typeface="Arial"/>
              <a:cs typeface="Arial"/>
              <a:sym typeface="Arial"/>
            </a:endParaRPr>
          </a:p>
        </p:txBody>
      </p:sp>
      <p:pic>
        <p:nvPicPr>
          <p:cNvPr id="925" name="Google Shape;925;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38850" y="1530100"/>
            <a:ext cx="2593899" cy="2083300"/>
          </a:xfrm>
          <a:prstGeom prst="rect">
            <a:avLst/>
          </a:prstGeom>
          <a:noFill/>
          <a:ln>
            <a:noFill/>
          </a:ln>
        </p:spPr>
      </p:pic>
      <p:sp>
        <p:nvSpPr>
          <p:cNvPr id="926" name="Google Shape;926;p96"/>
          <p:cNvSpPr txBox="1">
            <a:spLocks noGrp="1"/>
          </p:cNvSpPr>
          <p:nvPr>
            <p:ph type="body" idx="1"/>
          </p:nvPr>
        </p:nvSpPr>
        <p:spPr>
          <a:xfrm>
            <a:off x="546950" y="1354100"/>
            <a:ext cx="5391900" cy="2259300"/>
          </a:xfrm>
          <a:prstGeom prst="rect">
            <a:avLst/>
          </a:prstGeom>
          <a:noFill/>
          <a:ln>
            <a:noFill/>
          </a:ln>
        </p:spPr>
        <p:txBody>
          <a:bodyPr spcFirstLastPara="1" wrap="square" lIns="68575" tIns="68575" rIns="68575" bIns="68575" anchor="t" anchorCtr="0">
            <a:noAutofit/>
          </a:bodyPr>
          <a:lstStyle/>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Duct tape and contact paper</a:t>
            </a:r>
            <a:endParaRPr sz="1800">
              <a:latin typeface="Arial"/>
              <a:ea typeface="Arial"/>
              <a:cs typeface="Arial"/>
              <a:sym typeface="Arial"/>
            </a:endParaRPr>
          </a:p>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Close the door</a:t>
            </a:r>
            <a:endParaRPr sz="1800">
              <a:latin typeface="Arial"/>
              <a:ea typeface="Arial"/>
              <a:cs typeface="Arial"/>
              <a:sym typeface="Arial"/>
            </a:endParaRPr>
          </a:p>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Plant grass and apply mulch</a:t>
            </a:r>
            <a:endParaRPr sz="1800">
              <a:latin typeface="Arial"/>
              <a:ea typeface="Arial"/>
              <a:cs typeface="Arial"/>
              <a:sym typeface="Arial"/>
            </a:endParaRPr>
          </a:p>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Put couch in front of lead hazards</a:t>
            </a:r>
            <a:endParaRPr sz="1800">
              <a:latin typeface="Arial"/>
              <a:ea typeface="Arial"/>
              <a:cs typeface="Arial"/>
              <a:sym typeface="Arial"/>
            </a:endParaRPr>
          </a:p>
          <a:p>
            <a:pPr marL="457200" marR="0" lvl="0" indent="-342900" algn="l" rtl="0">
              <a:lnSpc>
                <a:spcPct val="100000"/>
              </a:lnSpc>
              <a:spcBef>
                <a:spcPts val="800"/>
              </a:spcBef>
              <a:spcAft>
                <a:spcPts val="0"/>
              </a:spcAft>
              <a:buClr>
                <a:schemeClr val="dk1"/>
              </a:buClr>
              <a:buSzPts val="1800"/>
              <a:buFont typeface="Arial"/>
              <a:buChar char="●"/>
            </a:pPr>
            <a:r>
              <a:rPr lang="en" sz="1800">
                <a:latin typeface="Arial"/>
                <a:ea typeface="Arial"/>
                <a:cs typeface="Arial"/>
                <a:sym typeface="Arial"/>
              </a:rPr>
              <a:t>Don’t open windows with chipping paint</a:t>
            </a:r>
            <a:endParaRPr sz="1800">
              <a:latin typeface="Arial"/>
              <a:ea typeface="Arial"/>
              <a:cs typeface="Arial"/>
              <a:sym typeface="Arial"/>
            </a:endParaRPr>
          </a:p>
        </p:txBody>
      </p:sp>
      <p:sp>
        <p:nvSpPr>
          <p:cNvPr id="927" name="Google Shape;927;p96"/>
          <p:cNvSpPr txBox="1"/>
          <p:nvPr/>
        </p:nvSpPr>
        <p:spPr>
          <a:xfrm>
            <a:off x="2177550" y="4232650"/>
            <a:ext cx="4788900" cy="60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18A807"/>
                </a:solidFill>
              </a:rPr>
              <a:t>What methods could you use?</a:t>
            </a:r>
            <a:endParaRPr sz="2400" b="1">
              <a:solidFill>
                <a:srgbClr val="18A80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97"/>
          <p:cNvSpPr txBox="1">
            <a:spLocks noGrp="1"/>
          </p:cNvSpPr>
          <p:nvPr>
            <p:ph type="title"/>
          </p:nvPr>
        </p:nvSpPr>
        <p:spPr>
          <a:xfrm>
            <a:off x="1597788" y="217300"/>
            <a:ext cx="5948400" cy="994200"/>
          </a:xfrm>
          <a:prstGeom prst="rect">
            <a:avLst/>
          </a:prstGeom>
          <a:noFill/>
          <a:ln>
            <a:noFill/>
          </a:ln>
        </p:spPr>
        <p:txBody>
          <a:bodyPr spcFirstLastPara="1" wrap="square" lIns="68575" tIns="68575" rIns="68575" bIns="68575" anchor="ctr" anchorCtr="0">
            <a:noAutofit/>
          </a:bodyPr>
          <a:lstStyle/>
          <a:p>
            <a:pPr marL="0" lvl="0" indent="0" algn="ctr" rtl="0">
              <a:lnSpc>
                <a:spcPct val="100000"/>
              </a:lnSpc>
              <a:spcBef>
                <a:spcPts val="0"/>
              </a:spcBef>
              <a:spcAft>
                <a:spcPts val="0"/>
              </a:spcAft>
              <a:buNone/>
            </a:pPr>
            <a:r>
              <a:rPr lang="en" sz="4000" b="1">
                <a:solidFill>
                  <a:srgbClr val="18A807"/>
                </a:solidFill>
                <a:latin typeface="Arial"/>
                <a:ea typeface="Arial"/>
                <a:cs typeface="Arial"/>
                <a:sym typeface="Arial"/>
              </a:rPr>
              <a:t>Repairing Lead Hazards</a:t>
            </a:r>
            <a:endParaRPr sz="4000"/>
          </a:p>
        </p:txBody>
      </p:sp>
      <p:pic>
        <p:nvPicPr>
          <p:cNvPr id="933" name="Google Shape;933;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82150" y="1249225"/>
            <a:ext cx="2470001" cy="2470001"/>
          </a:xfrm>
          <a:prstGeom prst="rect">
            <a:avLst/>
          </a:prstGeom>
          <a:noFill/>
          <a:ln>
            <a:noFill/>
          </a:ln>
        </p:spPr>
      </p:pic>
      <p:sp>
        <p:nvSpPr>
          <p:cNvPr id="934" name="Google Shape;934;p97"/>
          <p:cNvSpPr txBox="1">
            <a:spLocks noGrp="1"/>
          </p:cNvSpPr>
          <p:nvPr>
            <p:ph type="body" idx="1"/>
          </p:nvPr>
        </p:nvSpPr>
        <p:spPr>
          <a:xfrm>
            <a:off x="829750" y="1406425"/>
            <a:ext cx="5292900" cy="2746500"/>
          </a:xfrm>
          <a:prstGeom prst="rect">
            <a:avLst/>
          </a:prstGeom>
          <a:noFill/>
          <a:ln>
            <a:noFill/>
          </a:ln>
        </p:spPr>
        <p:txBody>
          <a:bodyPr spcFirstLastPara="1" wrap="square" lIns="68575" tIns="68575" rIns="68575" bIns="68575" anchor="t" anchorCtr="0">
            <a:noAutofit/>
          </a:bodyPr>
          <a:lstStyle/>
          <a:p>
            <a:pPr marL="457200" marR="0" lvl="0" indent="-381000" algn="l" rtl="0">
              <a:lnSpc>
                <a:spcPct val="100000"/>
              </a:lnSpc>
              <a:spcBef>
                <a:spcPts val="800"/>
              </a:spcBef>
              <a:spcAft>
                <a:spcPts val="0"/>
              </a:spcAft>
              <a:buClr>
                <a:schemeClr val="dk1"/>
              </a:buClr>
              <a:buSzPts val="2400"/>
              <a:buFont typeface="Arial"/>
              <a:buChar char="●"/>
            </a:pPr>
            <a:r>
              <a:rPr lang="en" sz="2400">
                <a:latin typeface="Arial"/>
                <a:ea typeface="Arial"/>
                <a:cs typeface="Arial"/>
                <a:sym typeface="Arial"/>
              </a:rPr>
              <a:t>Go over binder resources</a:t>
            </a:r>
            <a:endParaRPr sz="2400">
              <a:latin typeface="Arial"/>
              <a:ea typeface="Arial"/>
              <a:cs typeface="Arial"/>
              <a:sym typeface="Arial"/>
            </a:endParaRPr>
          </a:p>
          <a:p>
            <a:pPr marL="914400" marR="0" lvl="1" indent="-330200" algn="l" rtl="0">
              <a:lnSpc>
                <a:spcPct val="100000"/>
              </a:lnSpc>
              <a:spcBef>
                <a:spcPts val="800"/>
              </a:spcBef>
              <a:spcAft>
                <a:spcPts val="0"/>
              </a:spcAft>
              <a:buClr>
                <a:schemeClr val="dk1"/>
              </a:buClr>
              <a:buSzPts val="1600"/>
              <a:buFont typeface="Arial"/>
              <a:buChar char="○"/>
            </a:pPr>
            <a:r>
              <a:rPr lang="en" sz="1600" i="1">
                <a:latin typeface="Arial"/>
                <a:ea typeface="Arial"/>
                <a:cs typeface="Arial"/>
                <a:sym typeface="Arial"/>
              </a:rPr>
              <a:t>Get the Lead Out!</a:t>
            </a:r>
            <a:endParaRPr sz="1600" i="1">
              <a:latin typeface="Arial"/>
              <a:ea typeface="Arial"/>
              <a:cs typeface="Arial"/>
              <a:sym typeface="Arial"/>
            </a:endParaRPr>
          </a:p>
          <a:p>
            <a:pPr marL="914400" marR="0" lvl="1" indent="-330200" algn="l" rtl="0">
              <a:lnSpc>
                <a:spcPct val="100000"/>
              </a:lnSpc>
              <a:spcBef>
                <a:spcPts val="800"/>
              </a:spcBef>
              <a:spcAft>
                <a:spcPts val="0"/>
              </a:spcAft>
              <a:buClr>
                <a:schemeClr val="dk1"/>
              </a:buClr>
              <a:buSzPts val="1600"/>
              <a:buFont typeface="Arial"/>
              <a:buChar char="○"/>
            </a:pPr>
            <a:r>
              <a:rPr lang="en" sz="1600">
                <a:latin typeface="Arial"/>
                <a:ea typeface="Arial"/>
                <a:cs typeface="Arial"/>
                <a:sym typeface="Arial"/>
              </a:rPr>
              <a:t>RRP-certified contractors</a:t>
            </a:r>
            <a:endParaRPr sz="1600">
              <a:latin typeface="Arial"/>
              <a:ea typeface="Arial"/>
              <a:cs typeface="Arial"/>
              <a:sym typeface="Arial"/>
            </a:endParaRPr>
          </a:p>
          <a:p>
            <a:pPr marL="914400" marR="0" lvl="1" indent="-330200" algn="l" rtl="0">
              <a:lnSpc>
                <a:spcPct val="100000"/>
              </a:lnSpc>
              <a:spcBef>
                <a:spcPts val="800"/>
              </a:spcBef>
              <a:spcAft>
                <a:spcPts val="0"/>
              </a:spcAft>
              <a:buClr>
                <a:schemeClr val="dk1"/>
              </a:buClr>
              <a:buSzPts val="1600"/>
              <a:buFont typeface="Arial"/>
              <a:buChar char="○"/>
            </a:pPr>
            <a:r>
              <a:rPr lang="en" sz="1600">
                <a:latin typeface="Arial"/>
                <a:ea typeface="Arial"/>
                <a:cs typeface="Arial"/>
                <a:sym typeface="Arial"/>
              </a:rPr>
              <a:t>DIY = LSWP</a:t>
            </a:r>
            <a:endParaRPr sz="1600">
              <a:latin typeface="Arial"/>
              <a:ea typeface="Arial"/>
              <a:cs typeface="Arial"/>
              <a:sym typeface="Arial"/>
            </a:endParaRPr>
          </a:p>
          <a:p>
            <a:pPr marL="457200" marR="0" lvl="0" indent="-381000" algn="l" rtl="0">
              <a:lnSpc>
                <a:spcPct val="100000"/>
              </a:lnSpc>
              <a:spcBef>
                <a:spcPts val="800"/>
              </a:spcBef>
              <a:spcAft>
                <a:spcPts val="0"/>
              </a:spcAft>
              <a:buClr>
                <a:schemeClr val="dk1"/>
              </a:buClr>
              <a:buSzPts val="2400"/>
              <a:buFont typeface="Arial"/>
              <a:buChar char="●"/>
            </a:pPr>
            <a:r>
              <a:rPr lang="en" sz="2400">
                <a:latin typeface="Arial"/>
                <a:ea typeface="Arial"/>
                <a:cs typeface="Arial"/>
                <a:sym typeface="Arial"/>
              </a:rPr>
              <a:t>Screen for GTLO eligibility</a:t>
            </a:r>
            <a:endParaRPr sz="2400">
              <a:latin typeface="Arial"/>
              <a:ea typeface="Arial"/>
              <a:cs typeface="Arial"/>
              <a:sym typeface="Arial"/>
            </a:endParaRPr>
          </a:p>
          <a:p>
            <a:pPr marL="457200" lvl="0" indent="-381000" algn="l" rtl="0">
              <a:lnSpc>
                <a:spcPct val="100000"/>
              </a:lnSpc>
              <a:spcBef>
                <a:spcPts val="800"/>
              </a:spcBef>
              <a:spcAft>
                <a:spcPts val="0"/>
              </a:spcAft>
              <a:buClr>
                <a:schemeClr val="dk1"/>
              </a:buClr>
              <a:buSzPts val="2400"/>
              <a:buFont typeface="Arial"/>
              <a:buChar char="●"/>
            </a:pPr>
            <a:r>
              <a:rPr lang="en" sz="2400">
                <a:latin typeface="Arial"/>
                <a:ea typeface="Arial"/>
                <a:cs typeface="Arial"/>
                <a:sym typeface="Arial"/>
              </a:rPr>
              <a:t>Complete Home Screening Tool</a:t>
            </a:r>
            <a:endParaRPr sz="2400">
              <a:latin typeface="Arial"/>
              <a:ea typeface="Arial"/>
              <a:cs typeface="Arial"/>
              <a:sym typeface="Arial"/>
            </a:endParaRPr>
          </a:p>
        </p:txBody>
      </p:sp>
      <p:sp>
        <p:nvSpPr>
          <p:cNvPr id="935" name="Google Shape;935;p97"/>
          <p:cNvSpPr txBox="1"/>
          <p:nvPr/>
        </p:nvSpPr>
        <p:spPr>
          <a:xfrm>
            <a:off x="2427325" y="4153025"/>
            <a:ext cx="4576800" cy="45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18A807"/>
                </a:solidFill>
              </a:rPr>
              <a:t>What will you most likely do?</a:t>
            </a:r>
            <a:endParaRPr sz="2400" b="1">
              <a:solidFill>
                <a:srgbClr val="18A80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98"/>
          <p:cNvSpPr txBox="1">
            <a:spLocks noGrp="1"/>
          </p:cNvSpPr>
          <p:nvPr>
            <p:ph type="ctrTitle"/>
          </p:nvPr>
        </p:nvSpPr>
        <p:spPr>
          <a:xfrm>
            <a:off x="377075" y="188275"/>
            <a:ext cx="8521800" cy="1369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400">
                <a:latin typeface="Arial"/>
                <a:ea typeface="Arial"/>
                <a:cs typeface="Arial"/>
                <a:sym typeface="Arial"/>
              </a:rPr>
              <a:t>How can I test my child for lead?</a:t>
            </a:r>
            <a:endParaRPr sz="4400" b="0" i="0" u="none" strike="noStrike" cap="none">
              <a:solidFill>
                <a:schemeClr val="dk1"/>
              </a:solidFill>
              <a:latin typeface="Arial"/>
              <a:ea typeface="Arial"/>
              <a:cs typeface="Arial"/>
              <a:sym typeface="Arial"/>
            </a:endParaRPr>
          </a:p>
        </p:txBody>
      </p:sp>
      <p:pic>
        <p:nvPicPr>
          <p:cNvPr id="941" name="Google Shape;941;p98"/>
          <p:cNvPicPr preferRelativeResize="0"/>
          <p:nvPr/>
        </p:nvPicPr>
        <p:blipFill>
          <a:blip r:embed="rId3">
            <a:alphaModFix/>
          </a:blip>
          <a:stretch>
            <a:fillRect/>
          </a:stretch>
        </p:blipFill>
        <p:spPr>
          <a:xfrm>
            <a:off x="3582500" y="1785750"/>
            <a:ext cx="1859250" cy="1859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9"/>
          <p:cNvSpPr txBox="1">
            <a:spLocks noGrp="1"/>
          </p:cNvSpPr>
          <p:nvPr>
            <p:ph type="title"/>
          </p:nvPr>
        </p:nvSpPr>
        <p:spPr>
          <a:xfrm>
            <a:off x="628650" y="229144"/>
            <a:ext cx="78867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How </a:t>
            </a:r>
            <a:r>
              <a:rPr lang="en" sz="3000" b="1">
                <a:solidFill>
                  <a:srgbClr val="18A807"/>
                </a:solidFill>
                <a:latin typeface="Arial"/>
                <a:ea typeface="Arial"/>
                <a:cs typeface="Arial"/>
                <a:sym typeface="Arial"/>
              </a:rPr>
              <a:t>can</a:t>
            </a:r>
            <a:r>
              <a:rPr lang="en" sz="3000" b="1" i="0" u="none" strike="noStrike" cap="none">
                <a:solidFill>
                  <a:srgbClr val="18A807"/>
                </a:solidFill>
                <a:latin typeface="Arial"/>
                <a:ea typeface="Arial"/>
                <a:cs typeface="Arial"/>
                <a:sym typeface="Arial"/>
              </a:rPr>
              <a:t> </a:t>
            </a:r>
            <a:r>
              <a:rPr lang="en" sz="3000" b="1">
                <a:solidFill>
                  <a:srgbClr val="18A807"/>
                </a:solidFill>
                <a:latin typeface="Arial"/>
                <a:ea typeface="Arial"/>
                <a:cs typeface="Arial"/>
                <a:sym typeface="Arial"/>
              </a:rPr>
              <a:t>I test my child for lead?</a:t>
            </a:r>
            <a:endParaRPr sz="3000" b="1" i="0" u="none" strike="noStrike" cap="none">
              <a:solidFill>
                <a:srgbClr val="18A807"/>
              </a:solidFill>
              <a:latin typeface="Arial"/>
              <a:ea typeface="Arial"/>
              <a:cs typeface="Arial"/>
              <a:sym typeface="Arial"/>
            </a:endParaRPr>
          </a:p>
        </p:txBody>
      </p:sp>
      <p:sp>
        <p:nvSpPr>
          <p:cNvPr id="947" name="Google Shape;947;p99"/>
          <p:cNvSpPr txBox="1"/>
          <p:nvPr/>
        </p:nvSpPr>
        <p:spPr>
          <a:xfrm>
            <a:off x="678750" y="1223350"/>
            <a:ext cx="7786500" cy="3016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18A807"/>
              </a:buClr>
              <a:buSzPts val="2200"/>
              <a:buChar char="●"/>
            </a:pPr>
            <a:r>
              <a:rPr lang="en" sz="2200" b="1">
                <a:solidFill>
                  <a:srgbClr val="18A807"/>
                </a:solidFill>
              </a:rPr>
              <a:t>Where can I get my child tested?</a:t>
            </a:r>
            <a:endParaRPr sz="2200" b="1">
              <a:solidFill>
                <a:srgbClr val="18A807"/>
              </a:solidFill>
            </a:endParaRPr>
          </a:p>
          <a:p>
            <a:pPr marL="914400" lvl="1" indent="-342900" algn="l" rtl="0">
              <a:spcBef>
                <a:spcPts val="0"/>
              </a:spcBef>
              <a:spcAft>
                <a:spcPts val="0"/>
              </a:spcAft>
              <a:buSzPts val="1800"/>
              <a:buChar char="○"/>
            </a:pPr>
            <a:r>
              <a:rPr lang="en" sz="1800"/>
              <a:t>Primary care provider</a:t>
            </a:r>
            <a:endParaRPr sz="1800"/>
          </a:p>
          <a:p>
            <a:pPr marL="1371600" lvl="2" indent="-342900" algn="l" rtl="0">
              <a:spcBef>
                <a:spcPts val="0"/>
              </a:spcBef>
              <a:spcAft>
                <a:spcPts val="0"/>
              </a:spcAft>
              <a:buSzPts val="1800"/>
              <a:buChar char="■"/>
            </a:pPr>
            <a:r>
              <a:rPr lang="en" sz="1800">
                <a:solidFill>
                  <a:schemeClr val="dk1"/>
                </a:solidFill>
              </a:rPr>
              <a:t>Ask your primary care provider to test if they haven’t</a:t>
            </a:r>
            <a:endParaRPr sz="1800"/>
          </a:p>
          <a:p>
            <a:pPr marL="914400" lvl="1" indent="-342900" algn="l" rtl="0">
              <a:spcBef>
                <a:spcPts val="0"/>
              </a:spcBef>
              <a:spcAft>
                <a:spcPts val="0"/>
              </a:spcAft>
              <a:buSzPts val="1800"/>
              <a:buChar char="○"/>
            </a:pPr>
            <a:r>
              <a:rPr lang="en" sz="1800"/>
              <a:t>WIC</a:t>
            </a:r>
            <a:endParaRPr sz="1800"/>
          </a:p>
          <a:p>
            <a:pPr marL="914400" lvl="1" indent="-342900" algn="l" rtl="0">
              <a:spcBef>
                <a:spcPts val="0"/>
              </a:spcBef>
              <a:spcAft>
                <a:spcPts val="0"/>
              </a:spcAft>
              <a:buSzPts val="1800"/>
              <a:buChar char="○"/>
            </a:pPr>
            <a:r>
              <a:rPr lang="en" sz="1800"/>
              <a:t>Kent County Health Department can help</a:t>
            </a:r>
            <a:endParaRPr sz="1800"/>
          </a:p>
          <a:p>
            <a:pPr marL="0" lvl="0" indent="0" algn="l" rtl="0">
              <a:spcBef>
                <a:spcPts val="0"/>
              </a:spcBef>
              <a:spcAft>
                <a:spcPts val="0"/>
              </a:spcAft>
              <a:buNone/>
            </a:pPr>
            <a:endParaRPr sz="1800"/>
          </a:p>
          <a:p>
            <a:pPr marL="457200" lvl="0" indent="-368300" algn="l" rtl="0">
              <a:spcBef>
                <a:spcPts val="0"/>
              </a:spcBef>
              <a:spcAft>
                <a:spcPts val="0"/>
              </a:spcAft>
              <a:buClr>
                <a:srgbClr val="18A807"/>
              </a:buClr>
              <a:buSzPts val="2200"/>
              <a:buChar char="●"/>
            </a:pPr>
            <a:r>
              <a:rPr lang="en" sz="2200" b="1">
                <a:solidFill>
                  <a:srgbClr val="18A807"/>
                </a:solidFill>
              </a:rPr>
              <a:t>When to test?</a:t>
            </a:r>
            <a:endParaRPr sz="2200" b="1">
              <a:solidFill>
                <a:srgbClr val="18A807"/>
              </a:solidFill>
            </a:endParaRPr>
          </a:p>
          <a:p>
            <a:pPr marL="914400" lvl="1" indent="-342900" algn="l" rtl="0">
              <a:spcBef>
                <a:spcPts val="0"/>
              </a:spcBef>
              <a:spcAft>
                <a:spcPts val="0"/>
              </a:spcAft>
              <a:buSzPts val="1800"/>
              <a:buChar char="○"/>
            </a:pPr>
            <a:r>
              <a:rPr lang="en" sz="1800"/>
              <a:t>See </a:t>
            </a:r>
            <a:r>
              <a:rPr lang="en" sz="1800" i="1"/>
              <a:t>MDHHS Provider Quick Reference</a:t>
            </a:r>
            <a:r>
              <a:rPr lang="en" sz="1800"/>
              <a:t> handout</a:t>
            </a:r>
            <a:endParaRPr sz="1800"/>
          </a:p>
          <a:p>
            <a:pPr marL="0" lvl="0" indent="0" algn="l" rtl="0">
              <a:spcBef>
                <a:spcPts val="0"/>
              </a:spcBef>
              <a:spcAft>
                <a:spcPts val="0"/>
              </a:spcAft>
              <a:buNone/>
            </a:pPr>
            <a:endParaRPr sz="1800"/>
          </a:p>
          <a:p>
            <a:pPr marL="457200" lvl="0" indent="-368300" algn="l" rtl="0">
              <a:spcBef>
                <a:spcPts val="0"/>
              </a:spcBef>
              <a:spcAft>
                <a:spcPts val="0"/>
              </a:spcAft>
              <a:buClr>
                <a:srgbClr val="18A807"/>
              </a:buClr>
              <a:buSzPts val="2200"/>
              <a:buChar char="●"/>
            </a:pPr>
            <a:r>
              <a:rPr lang="en" sz="2200" b="1">
                <a:solidFill>
                  <a:srgbClr val="18A807"/>
                </a:solidFill>
              </a:rPr>
              <a:t>What do the test results mean?</a:t>
            </a:r>
            <a:endParaRPr sz="2200" b="1">
              <a:solidFill>
                <a:srgbClr val="18A807"/>
              </a:solidFill>
            </a:endParaRPr>
          </a:p>
          <a:p>
            <a:pPr marL="914400" lvl="1" indent="-342900" algn="l" rtl="0">
              <a:spcBef>
                <a:spcPts val="0"/>
              </a:spcBef>
              <a:spcAft>
                <a:spcPts val="0"/>
              </a:spcAft>
              <a:buSzPts val="1800"/>
              <a:buChar char="○"/>
            </a:pPr>
            <a:r>
              <a:rPr lang="en" sz="1800" i="1"/>
              <a:t>See MDHHS What Your Child’s Blood Test Means </a:t>
            </a:r>
            <a:r>
              <a:rPr lang="en" sz="1800"/>
              <a:t>handout</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00"/>
          <p:cNvSpPr txBox="1">
            <a:spLocks noGrp="1"/>
          </p:cNvSpPr>
          <p:nvPr>
            <p:ph type="ctrTitle"/>
          </p:nvPr>
        </p:nvSpPr>
        <p:spPr>
          <a:xfrm>
            <a:off x="468738" y="495766"/>
            <a:ext cx="8206500" cy="11100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
                <a:latin typeface="Arial"/>
                <a:ea typeface="Arial"/>
                <a:cs typeface="Arial"/>
                <a:sym typeface="Arial"/>
              </a:rPr>
              <a:t>How else can I reduce lead poisoning risks?</a:t>
            </a:r>
            <a:endParaRPr sz="4500" b="0" i="0" u="none" strike="noStrike" cap="none">
              <a:solidFill>
                <a:schemeClr val="dk1"/>
              </a:solidFill>
              <a:latin typeface="Arial"/>
              <a:ea typeface="Arial"/>
              <a:cs typeface="Arial"/>
              <a:sym typeface="Arial"/>
            </a:endParaRPr>
          </a:p>
        </p:txBody>
      </p:sp>
      <p:pic>
        <p:nvPicPr>
          <p:cNvPr id="953" name="Google Shape;953;p100"/>
          <p:cNvPicPr preferRelativeResize="0"/>
          <p:nvPr/>
        </p:nvPicPr>
        <p:blipFill>
          <a:blip r:embed="rId3">
            <a:alphaModFix/>
          </a:blip>
          <a:stretch>
            <a:fillRect/>
          </a:stretch>
        </p:blipFill>
        <p:spPr>
          <a:xfrm>
            <a:off x="3592025" y="2088075"/>
            <a:ext cx="1859250" cy="1859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01"/>
          <p:cNvSpPr/>
          <p:nvPr/>
        </p:nvSpPr>
        <p:spPr>
          <a:xfrm>
            <a:off x="436800" y="1496600"/>
            <a:ext cx="2448300" cy="2675100"/>
          </a:xfrm>
          <a:prstGeom prst="rect">
            <a:avLst/>
          </a:prstGeom>
          <a:no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9" name="Google Shape;959;p101"/>
          <p:cNvSpPr txBox="1">
            <a:spLocks noGrp="1"/>
          </p:cNvSpPr>
          <p:nvPr>
            <p:ph type="title"/>
          </p:nvPr>
        </p:nvSpPr>
        <p:spPr>
          <a:xfrm>
            <a:off x="25" y="304925"/>
            <a:ext cx="91440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3300"/>
              <a:buFont typeface="Calibri"/>
              <a:buNone/>
            </a:pPr>
            <a:r>
              <a:rPr lang="en" sz="3000" b="1">
                <a:solidFill>
                  <a:srgbClr val="18A807"/>
                </a:solidFill>
                <a:latin typeface="Arial"/>
                <a:ea typeface="Arial"/>
                <a:cs typeface="Arial"/>
                <a:sym typeface="Arial"/>
              </a:rPr>
              <a:t>Limit lead absorption by eating foods high in:</a:t>
            </a:r>
            <a:endParaRPr sz="3000" b="1" i="0" u="none" strike="noStrike" cap="none">
              <a:solidFill>
                <a:srgbClr val="18A807"/>
              </a:solidFill>
              <a:latin typeface="Arial"/>
              <a:ea typeface="Arial"/>
              <a:cs typeface="Arial"/>
              <a:sym typeface="Arial"/>
            </a:endParaRPr>
          </a:p>
        </p:txBody>
      </p:sp>
      <p:pic>
        <p:nvPicPr>
          <p:cNvPr id="960" name="Google Shape;960;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1576" y="3073149"/>
            <a:ext cx="458425" cy="955650"/>
          </a:xfrm>
          <a:prstGeom prst="rect">
            <a:avLst/>
          </a:prstGeom>
          <a:noFill/>
          <a:ln>
            <a:noFill/>
          </a:ln>
        </p:spPr>
      </p:pic>
      <p:pic>
        <p:nvPicPr>
          <p:cNvPr id="961" name="Google Shape;961;p10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22120" y="3177187"/>
            <a:ext cx="823563" cy="771117"/>
          </a:xfrm>
          <a:prstGeom prst="rect">
            <a:avLst/>
          </a:prstGeom>
          <a:noFill/>
          <a:ln>
            <a:noFill/>
          </a:ln>
        </p:spPr>
      </p:pic>
      <p:pic>
        <p:nvPicPr>
          <p:cNvPr id="962" name="Google Shape;962;p10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00000">
            <a:off x="1942949" y="2128024"/>
            <a:ext cx="480175" cy="965415"/>
          </a:xfrm>
          <a:prstGeom prst="rect">
            <a:avLst/>
          </a:prstGeom>
          <a:noFill/>
          <a:ln>
            <a:noFill/>
          </a:ln>
        </p:spPr>
      </p:pic>
      <p:pic>
        <p:nvPicPr>
          <p:cNvPr id="963" name="Google Shape;963;p10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0051" y="2168316"/>
            <a:ext cx="727125" cy="724845"/>
          </a:xfrm>
          <a:prstGeom prst="rect">
            <a:avLst/>
          </a:prstGeom>
          <a:noFill/>
          <a:ln>
            <a:noFill/>
          </a:ln>
        </p:spPr>
      </p:pic>
      <p:cxnSp>
        <p:nvCxnSpPr>
          <p:cNvPr id="964" name="Google Shape;964;p101"/>
          <p:cNvCxnSpPr/>
          <p:nvPr/>
        </p:nvCxnSpPr>
        <p:spPr>
          <a:xfrm rot="10800000" flipH="1">
            <a:off x="436796" y="2054996"/>
            <a:ext cx="2445600" cy="10500"/>
          </a:xfrm>
          <a:prstGeom prst="straightConnector1">
            <a:avLst/>
          </a:prstGeom>
          <a:noFill/>
          <a:ln w="12700" cap="flat" cmpd="sng">
            <a:solidFill>
              <a:srgbClr val="008000"/>
            </a:solidFill>
            <a:prstDash val="solid"/>
            <a:round/>
            <a:headEnd type="none" w="sm" len="sm"/>
            <a:tailEnd type="none" w="sm" len="sm"/>
          </a:ln>
        </p:spPr>
      </p:cxnSp>
      <p:sp>
        <p:nvSpPr>
          <p:cNvPr id="965" name="Google Shape;965;p101"/>
          <p:cNvSpPr/>
          <p:nvPr/>
        </p:nvSpPr>
        <p:spPr>
          <a:xfrm>
            <a:off x="3424338" y="1449075"/>
            <a:ext cx="2448300" cy="2675100"/>
          </a:xfrm>
          <a:prstGeom prst="rect">
            <a:avLst/>
          </a:prstGeom>
          <a:no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6" name="Google Shape;966;p101"/>
          <p:cNvSpPr/>
          <p:nvPr/>
        </p:nvSpPr>
        <p:spPr>
          <a:xfrm>
            <a:off x="6414575" y="1449075"/>
            <a:ext cx="2448300" cy="2675100"/>
          </a:xfrm>
          <a:prstGeom prst="rect">
            <a:avLst/>
          </a:prstGeom>
          <a:noFill/>
          <a:ln w="9525" cap="flat" cmpd="sng">
            <a:solidFill>
              <a:srgbClr val="008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7" name="Google Shape;967;p101"/>
          <p:cNvSpPr txBox="1">
            <a:spLocks noGrp="1"/>
          </p:cNvSpPr>
          <p:nvPr>
            <p:ph type="title"/>
          </p:nvPr>
        </p:nvSpPr>
        <p:spPr>
          <a:xfrm>
            <a:off x="317071" y="1238199"/>
            <a:ext cx="2862000" cy="806100"/>
          </a:xfrm>
          <a:prstGeom prst="rect">
            <a:avLst/>
          </a:prstGeom>
          <a:noFill/>
          <a:ln>
            <a:noFill/>
          </a:ln>
        </p:spPr>
        <p:txBody>
          <a:bodyPr spcFirstLastPara="1" wrap="square" lIns="91425" tIns="91425" rIns="91425" bIns="91425" anchor="b" anchorCtr="0">
            <a:noAutofit/>
          </a:bodyPr>
          <a:lstStyle/>
          <a:p>
            <a:pPr marL="0" marR="0" lvl="0" indent="0" algn="ctr" rtl="0">
              <a:lnSpc>
                <a:spcPct val="85000"/>
              </a:lnSpc>
              <a:spcBef>
                <a:spcPts val="0"/>
              </a:spcBef>
              <a:spcAft>
                <a:spcPts val="0"/>
              </a:spcAft>
              <a:buClr>
                <a:srgbClr val="3F3F3F"/>
              </a:buClr>
              <a:buSzPts val="900"/>
              <a:buFont typeface="Calibri"/>
              <a:buNone/>
            </a:pPr>
            <a:r>
              <a:rPr lang="en" sz="2400" b="1" i="0" u="none" strike="noStrike" cap="none">
                <a:solidFill>
                  <a:srgbClr val="18A807"/>
                </a:solidFill>
                <a:latin typeface="Arial"/>
                <a:ea typeface="Arial"/>
                <a:cs typeface="Arial"/>
                <a:sym typeface="Arial"/>
              </a:rPr>
              <a:t>Calcium</a:t>
            </a:r>
            <a:endParaRPr sz="2400" b="1" i="0" u="none" strike="noStrike" cap="none">
              <a:solidFill>
                <a:srgbClr val="18A807"/>
              </a:solidFill>
              <a:latin typeface="Arial"/>
              <a:ea typeface="Arial"/>
              <a:cs typeface="Arial"/>
              <a:sym typeface="Arial"/>
            </a:endParaRPr>
          </a:p>
        </p:txBody>
      </p:sp>
      <p:sp>
        <p:nvSpPr>
          <p:cNvPr id="968" name="Google Shape;968;p101"/>
          <p:cNvSpPr txBox="1">
            <a:spLocks noGrp="1"/>
          </p:cNvSpPr>
          <p:nvPr>
            <p:ph type="title"/>
          </p:nvPr>
        </p:nvSpPr>
        <p:spPr>
          <a:xfrm>
            <a:off x="3451400" y="1496600"/>
            <a:ext cx="2410500" cy="501900"/>
          </a:xfrm>
          <a:prstGeom prst="rect">
            <a:avLst/>
          </a:prstGeom>
          <a:noFill/>
          <a:ln>
            <a:noFill/>
          </a:ln>
        </p:spPr>
        <p:txBody>
          <a:bodyPr spcFirstLastPara="1" wrap="square" lIns="91425" tIns="91425" rIns="91425" bIns="91425" anchor="b" anchorCtr="0">
            <a:noAutofit/>
          </a:bodyPr>
          <a:lstStyle/>
          <a:p>
            <a:pPr marL="0" marR="0" lvl="0" indent="0" algn="ctr" rtl="0">
              <a:lnSpc>
                <a:spcPct val="85000"/>
              </a:lnSpc>
              <a:spcBef>
                <a:spcPts val="0"/>
              </a:spcBef>
              <a:spcAft>
                <a:spcPts val="0"/>
              </a:spcAft>
              <a:buClr>
                <a:srgbClr val="3F3F3F"/>
              </a:buClr>
              <a:buSzPts val="900"/>
              <a:buFont typeface="Calibri"/>
              <a:buNone/>
            </a:pPr>
            <a:r>
              <a:rPr lang="en" sz="2400" b="1">
                <a:solidFill>
                  <a:srgbClr val="18A807"/>
                </a:solidFill>
                <a:latin typeface="Arial"/>
                <a:ea typeface="Arial"/>
                <a:cs typeface="Arial"/>
                <a:sym typeface="Arial"/>
              </a:rPr>
              <a:t>Iron</a:t>
            </a:r>
            <a:endParaRPr sz="2400" b="1" i="0" u="none" strike="noStrike" cap="none">
              <a:solidFill>
                <a:srgbClr val="18A807"/>
              </a:solidFill>
              <a:latin typeface="Arial"/>
              <a:ea typeface="Arial"/>
              <a:cs typeface="Arial"/>
              <a:sym typeface="Arial"/>
            </a:endParaRPr>
          </a:p>
        </p:txBody>
      </p:sp>
      <p:sp>
        <p:nvSpPr>
          <p:cNvPr id="969" name="Google Shape;969;p101"/>
          <p:cNvSpPr txBox="1">
            <a:spLocks noGrp="1"/>
          </p:cNvSpPr>
          <p:nvPr>
            <p:ph type="title"/>
          </p:nvPr>
        </p:nvSpPr>
        <p:spPr>
          <a:xfrm>
            <a:off x="6415925" y="1459100"/>
            <a:ext cx="2445600" cy="576900"/>
          </a:xfrm>
          <a:prstGeom prst="rect">
            <a:avLst/>
          </a:prstGeom>
          <a:noFill/>
          <a:ln>
            <a:noFill/>
          </a:ln>
        </p:spPr>
        <p:txBody>
          <a:bodyPr spcFirstLastPara="1" wrap="square" lIns="91425" tIns="91425" rIns="91425" bIns="91425" anchor="b" anchorCtr="0">
            <a:noAutofit/>
          </a:bodyPr>
          <a:lstStyle/>
          <a:p>
            <a:pPr marL="0" marR="0" lvl="0" indent="0" algn="ctr" rtl="0">
              <a:lnSpc>
                <a:spcPct val="85000"/>
              </a:lnSpc>
              <a:spcBef>
                <a:spcPts val="0"/>
              </a:spcBef>
              <a:spcAft>
                <a:spcPts val="0"/>
              </a:spcAft>
              <a:buClr>
                <a:srgbClr val="3F3F3F"/>
              </a:buClr>
              <a:buSzPts val="900"/>
              <a:buFont typeface="Calibri"/>
              <a:buNone/>
            </a:pPr>
            <a:r>
              <a:rPr lang="en" sz="2400" b="1">
                <a:solidFill>
                  <a:srgbClr val="18A807"/>
                </a:solidFill>
                <a:latin typeface="Arial"/>
                <a:ea typeface="Arial"/>
                <a:cs typeface="Arial"/>
                <a:sym typeface="Arial"/>
              </a:rPr>
              <a:t>Vitamin C</a:t>
            </a:r>
            <a:endParaRPr sz="2400" b="1" i="0" u="none" strike="noStrike" cap="none">
              <a:solidFill>
                <a:srgbClr val="18A807"/>
              </a:solidFill>
              <a:latin typeface="Arial"/>
              <a:ea typeface="Arial"/>
              <a:cs typeface="Arial"/>
              <a:sym typeface="Arial"/>
            </a:endParaRPr>
          </a:p>
        </p:txBody>
      </p:sp>
      <p:cxnSp>
        <p:nvCxnSpPr>
          <p:cNvPr id="970" name="Google Shape;970;p101"/>
          <p:cNvCxnSpPr/>
          <p:nvPr/>
        </p:nvCxnSpPr>
        <p:spPr>
          <a:xfrm rot="10800000" flipH="1">
            <a:off x="3420350" y="2057525"/>
            <a:ext cx="2443800" cy="9300"/>
          </a:xfrm>
          <a:prstGeom prst="straightConnector1">
            <a:avLst/>
          </a:prstGeom>
          <a:noFill/>
          <a:ln w="12700" cap="flat" cmpd="sng">
            <a:solidFill>
              <a:srgbClr val="008000"/>
            </a:solidFill>
            <a:prstDash val="solid"/>
            <a:round/>
            <a:headEnd type="none" w="sm" len="sm"/>
            <a:tailEnd type="none" w="sm" len="sm"/>
          </a:ln>
        </p:spPr>
      </p:cxnSp>
      <p:cxnSp>
        <p:nvCxnSpPr>
          <p:cNvPr id="971" name="Google Shape;971;p101"/>
          <p:cNvCxnSpPr/>
          <p:nvPr/>
        </p:nvCxnSpPr>
        <p:spPr>
          <a:xfrm rot="10800000" flipH="1">
            <a:off x="6415921" y="2054996"/>
            <a:ext cx="2445600" cy="10500"/>
          </a:xfrm>
          <a:prstGeom prst="straightConnector1">
            <a:avLst/>
          </a:prstGeom>
          <a:noFill/>
          <a:ln w="12700" cap="flat" cmpd="sng">
            <a:solidFill>
              <a:srgbClr val="008000"/>
            </a:solidFill>
            <a:prstDash val="solid"/>
            <a:round/>
            <a:headEnd type="none" w="sm" len="sm"/>
            <a:tailEnd type="none" w="sm" len="sm"/>
          </a:ln>
        </p:spPr>
      </p:cxnSp>
      <p:pic>
        <p:nvPicPr>
          <p:cNvPr id="972" name="Google Shape;972;p10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92361" y="8862499"/>
            <a:ext cx="1655525" cy="393200"/>
          </a:xfrm>
          <a:prstGeom prst="rect">
            <a:avLst/>
          </a:prstGeom>
          <a:noFill/>
          <a:ln>
            <a:noFill/>
          </a:ln>
        </p:spPr>
      </p:pic>
      <p:sp>
        <p:nvSpPr>
          <p:cNvPr id="973" name="Google Shape;973;p101"/>
          <p:cNvSpPr/>
          <p:nvPr/>
        </p:nvSpPr>
        <p:spPr>
          <a:xfrm>
            <a:off x="-791837" y="89973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101"/>
          <p:cNvSpPr/>
          <p:nvPr/>
        </p:nvSpPr>
        <p:spPr>
          <a:xfrm>
            <a:off x="7716738" y="89974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5" name="Google Shape;975;p10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77324" y="2305190"/>
            <a:ext cx="727125" cy="781497"/>
          </a:xfrm>
          <a:prstGeom prst="rect">
            <a:avLst/>
          </a:prstGeom>
          <a:noFill/>
          <a:ln>
            <a:noFill/>
          </a:ln>
        </p:spPr>
      </p:pic>
      <p:pic>
        <p:nvPicPr>
          <p:cNvPr id="976" name="Google Shape;976;p10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919385" y="3121836"/>
            <a:ext cx="789705" cy="907984"/>
          </a:xfrm>
          <a:prstGeom prst="rect">
            <a:avLst/>
          </a:prstGeom>
          <a:noFill/>
          <a:ln>
            <a:noFill/>
          </a:ln>
        </p:spPr>
      </p:pic>
      <p:pic>
        <p:nvPicPr>
          <p:cNvPr id="977" name="Google Shape;977;p10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558570" y="3356593"/>
            <a:ext cx="807728" cy="672202"/>
          </a:xfrm>
          <a:prstGeom prst="rect">
            <a:avLst/>
          </a:prstGeom>
          <a:noFill/>
          <a:ln>
            <a:noFill/>
          </a:ln>
        </p:spPr>
      </p:pic>
      <p:pic>
        <p:nvPicPr>
          <p:cNvPr id="978" name="Google Shape;978;p10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565450" y="2208424"/>
            <a:ext cx="893739" cy="662400"/>
          </a:xfrm>
          <a:prstGeom prst="rect">
            <a:avLst/>
          </a:prstGeom>
          <a:noFill/>
          <a:ln>
            <a:noFill/>
          </a:ln>
        </p:spPr>
      </p:pic>
      <p:pic>
        <p:nvPicPr>
          <p:cNvPr id="979" name="Google Shape;979;p10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288021" y="2778096"/>
            <a:ext cx="647432" cy="662406"/>
          </a:xfrm>
          <a:prstGeom prst="rect">
            <a:avLst/>
          </a:prstGeom>
          <a:noFill/>
          <a:ln>
            <a:noFill/>
          </a:ln>
        </p:spPr>
      </p:pic>
      <p:pic>
        <p:nvPicPr>
          <p:cNvPr id="980" name="Google Shape;980;p101"/>
          <p:cNvPicPr preferRelativeResize="0"/>
          <p:nvPr/>
        </p:nvPicPr>
        <p:blipFill rotWithShape="1">
          <a:blip r:embed="rId13">
            <a:alphaModFix/>
          </a:blip>
          <a:srcRect/>
          <a:stretch/>
        </p:blipFill>
        <p:spPr>
          <a:xfrm>
            <a:off x="6605549" y="2195971"/>
            <a:ext cx="789725" cy="762579"/>
          </a:xfrm>
          <a:prstGeom prst="rect">
            <a:avLst/>
          </a:prstGeom>
          <a:noFill/>
          <a:ln>
            <a:noFill/>
          </a:ln>
        </p:spPr>
      </p:pic>
      <p:pic>
        <p:nvPicPr>
          <p:cNvPr id="981" name="Google Shape;981;p10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7802511" y="2253648"/>
            <a:ext cx="739629" cy="714200"/>
          </a:xfrm>
          <a:prstGeom prst="rect">
            <a:avLst/>
          </a:prstGeom>
          <a:noFill/>
          <a:ln>
            <a:noFill/>
          </a:ln>
        </p:spPr>
      </p:pic>
      <p:pic>
        <p:nvPicPr>
          <p:cNvPr id="982" name="Google Shape;982;p101"/>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6648869" y="3162317"/>
            <a:ext cx="804978" cy="777302"/>
          </a:xfrm>
          <a:prstGeom prst="rect">
            <a:avLst/>
          </a:prstGeom>
          <a:noFill/>
          <a:ln>
            <a:noFill/>
          </a:ln>
        </p:spPr>
      </p:pic>
      <p:pic>
        <p:nvPicPr>
          <p:cNvPr id="983" name="Google Shape;983;p10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7819570" y="3155993"/>
            <a:ext cx="804978" cy="7773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02"/>
          <p:cNvSpPr txBox="1">
            <a:spLocks noGrp="1"/>
          </p:cNvSpPr>
          <p:nvPr>
            <p:ph type="title"/>
          </p:nvPr>
        </p:nvSpPr>
        <p:spPr>
          <a:xfrm>
            <a:off x="435975" y="147125"/>
            <a:ext cx="8246100" cy="1195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3300"/>
              <a:buFont typeface="Calibri"/>
              <a:buNone/>
            </a:pPr>
            <a:r>
              <a:rPr lang="en" sz="2400" b="1" i="0" u="none" strike="noStrike" cap="none">
                <a:solidFill>
                  <a:srgbClr val="18A807"/>
                </a:solidFill>
                <a:latin typeface="Arial"/>
                <a:ea typeface="Arial"/>
                <a:cs typeface="Arial"/>
                <a:sym typeface="Arial"/>
              </a:rPr>
              <a:t>Reduce the </a:t>
            </a:r>
            <a:r>
              <a:rPr lang="en" sz="2400" b="1">
                <a:solidFill>
                  <a:srgbClr val="18A807"/>
                </a:solidFill>
                <a:latin typeface="Arial"/>
                <a:ea typeface="Arial"/>
                <a:cs typeface="Arial"/>
                <a:sym typeface="Arial"/>
              </a:rPr>
              <a:t>i</a:t>
            </a:r>
            <a:r>
              <a:rPr lang="en" sz="2400" b="1" i="0" u="none" strike="noStrike" cap="none">
                <a:solidFill>
                  <a:srgbClr val="18A807"/>
                </a:solidFill>
                <a:latin typeface="Arial"/>
                <a:ea typeface="Arial"/>
                <a:cs typeface="Arial"/>
                <a:sym typeface="Arial"/>
              </a:rPr>
              <a:t>mpact of </a:t>
            </a:r>
            <a:r>
              <a:rPr lang="en" sz="2400" b="1">
                <a:solidFill>
                  <a:srgbClr val="18A807"/>
                </a:solidFill>
                <a:latin typeface="Arial"/>
                <a:ea typeface="Arial"/>
                <a:cs typeface="Arial"/>
                <a:sym typeface="Arial"/>
              </a:rPr>
              <a:t>l</a:t>
            </a:r>
            <a:r>
              <a:rPr lang="en" sz="2400" b="1" i="0" u="none" strike="noStrike" cap="none">
                <a:solidFill>
                  <a:srgbClr val="18A807"/>
                </a:solidFill>
                <a:latin typeface="Arial"/>
                <a:ea typeface="Arial"/>
                <a:cs typeface="Arial"/>
                <a:sym typeface="Arial"/>
              </a:rPr>
              <a:t>ead </a:t>
            </a:r>
            <a:r>
              <a:rPr lang="en" sz="2400" b="1">
                <a:solidFill>
                  <a:srgbClr val="18A807"/>
                </a:solidFill>
                <a:latin typeface="Arial"/>
                <a:ea typeface="Arial"/>
                <a:cs typeface="Arial"/>
                <a:sym typeface="Arial"/>
              </a:rPr>
              <a:t>p</a:t>
            </a:r>
            <a:r>
              <a:rPr lang="en" sz="2400" b="1" i="0" u="none" strike="noStrike" cap="none">
                <a:solidFill>
                  <a:srgbClr val="18A807"/>
                </a:solidFill>
                <a:latin typeface="Arial"/>
                <a:ea typeface="Arial"/>
                <a:cs typeface="Arial"/>
                <a:sym typeface="Arial"/>
              </a:rPr>
              <a:t>oisoning through </a:t>
            </a:r>
            <a:r>
              <a:rPr lang="en" sz="2400" b="1">
                <a:solidFill>
                  <a:srgbClr val="18A807"/>
                </a:solidFill>
                <a:latin typeface="Arial"/>
                <a:ea typeface="Arial"/>
                <a:cs typeface="Arial"/>
                <a:sym typeface="Arial"/>
              </a:rPr>
              <a:t>n</a:t>
            </a:r>
            <a:r>
              <a:rPr lang="en" sz="2400" b="1" i="0" u="none" strike="noStrike" cap="none">
                <a:solidFill>
                  <a:srgbClr val="18A807"/>
                </a:solidFill>
                <a:latin typeface="Arial"/>
                <a:ea typeface="Arial"/>
                <a:cs typeface="Arial"/>
                <a:sym typeface="Arial"/>
              </a:rPr>
              <a:t>urturing</a:t>
            </a:r>
            <a:endParaRPr sz="2400" b="1" i="0" u="none" strike="noStrike" cap="none">
              <a:solidFill>
                <a:srgbClr val="18A807"/>
              </a:solidFill>
              <a:latin typeface="Arial"/>
              <a:ea typeface="Arial"/>
              <a:cs typeface="Arial"/>
              <a:sym typeface="Arial"/>
            </a:endParaRPr>
          </a:p>
        </p:txBody>
      </p:sp>
      <p:sp>
        <p:nvSpPr>
          <p:cNvPr id="989" name="Google Shape;989;p102"/>
          <p:cNvSpPr txBox="1">
            <a:spLocks noGrp="1"/>
          </p:cNvSpPr>
          <p:nvPr>
            <p:ph type="body" idx="1"/>
          </p:nvPr>
        </p:nvSpPr>
        <p:spPr>
          <a:xfrm>
            <a:off x="263375" y="1218375"/>
            <a:ext cx="4998300" cy="3201000"/>
          </a:xfrm>
          <a:prstGeom prst="rect">
            <a:avLst/>
          </a:prstGeom>
          <a:noFill/>
          <a:ln>
            <a:noFill/>
          </a:ln>
        </p:spPr>
        <p:txBody>
          <a:bodyPr spcFirstLastPara="1" wrap="square" lIns="68575" tIns="68575" rIns="68575" bIns="68575" anchor="t" anchorCtr="0">
            <a:noAutofit/>
          </a:bodyPr>
          <a:lstStyle/>
          <a:p>
            <a:pPr marL="457200" marR="0" lvl="0" indent="-3556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Positive childhood experiences stimulate your child’s brain development</a:t>
            </a:r>
            <a:endParaRPr sz="2000" b="0" i="0" u="none" strike="noStrike" cap="none">
              <a:solidFill>
                <a:schemeClr val="dk1"/>
              </a:solidFill>
              <a:latin typeface="Arial"/>
              <a:ea typeface="Arial"/>
              <a:cs typeface="Arial"/>
              <a:sym typeface="Arial"/>
            </a:endParaRPr>
          </a:p>
          <a:p>
            <a:pPr marL="457200" marR="0" lvl="0" indent="-3556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Limit the effects of lead through:</a:t>
            </a:r>
            <a:endParaRPr sz="2000" b="0" i="0" u="none" strike="noStrike" cap="none">
              <a:solidFill>
                <a:schemeClr val="dk1"/>
              </a:solidFill>
              <a:latin typeface="Arial"/>
              <a:ea typeface="Arial"/>
              <a:cs typeface="Arial"/>
              <a:sym typeface="Arial"/>
            </a:endParaRPr>
          </a:p>
          <a:p>
            <a:pPr marL="914400" marR="0" lvl="1" indent="-355600" algn="l" rtl="0">
              <a:lnSpc>
                <a:spcPct val="90000"/>
              </a:lnSpc>
              <a:spcBef>
                <a:spcPts val="0"/>
              </a:spcBef>
              <a:spcAft>
                <a:spcPts val="0"/>
              </a:spcAft>
              <a:buClr>
                <a:schemeClr val="dk1"/>
              </a:buClr>
              <a:buSzPts val="2000"/>
              <a:buFont typeface="Arial"/>
              <a:buChar char="•"/>
            </a:pPr>
            <a:r>
              <a:rPr lang="en" sz="2000" b="0" i="0" u="none" strike="noStrike" cap="none">
                <a:solidFill>
                  <a:srgbClr val="18A807"/>
                </a:solidFill>
                <a:latin typeface="Arial"/>
                <a:ea typeface="Arial"/>
                <a:cs typeface="Arial"/>
                <a:sym typeface="Arial"/>
              </a:rPr>
              <a:t>Reading</a:t>
            </a:r>
            <a:r>
              <a:rPr lang="en" sz="2000" b="0" i="0" u="none" strike="noStrike" cap="none">
                <a:solidFill>
                  <a:schemeClr val="dk1"/>
                </a:solidFill>
                <a:latin typeface="Arial"/>
                <a:ea typeface="Arial"/>
                <a:cs typeface="Arial"/>
                <a:sym typeface="Arial"/>
              </a:rPr>
              <a:t> with your child every day</a:t>
            </a:r>
            <a:endParaRPr sz="2000" b="0" i="0" u="none" strike="noStrike" cap="none">
              <a:solidFill>
                <a:schemeClr val="dk1"/>
              </a:solidFill>
              <a:latin typeface="Arial"/>
              <a:ea typeface="Arial"/>
              <a:cs typeface="Arial"/>
              <a:sym typeface="Arial"/>
            </a:endParaRPr>
          </a:p>
          <a:p>
            <a:pPr marL="914400" marR="0" lvl="1" indent="-355600" algn="l" rtl="0">
              <a:lnSpc>
                <a:spcPct val="90000"/>
              </a:lnSpc>
              <a:spcBef>
                <a:spcPts val="0"/>
              </a:spcBef>
              <a:spcAft>
                <a:spcPts val="0"/>
              </a:spcAft>
              <a:buClr>
                <a:schemeClr val="dk1"/>
              </a:buClr>
              <a:buSzPts val="2000"/>
              <a:buFont typeface="Arial"/>
              <a:buChar char="•"/>
            </a:pPr>
            <a:r>
              <a:rPr lang="en" sz="2000" b="0" i="0" u="none" strike="noStrike" cap="none">
                <a:solidFill>
                  <a:srgbClr val="18A807"/>
                </a:solidFill>
                <a:latin typeface="Arial"/>
                <a:ea typeface="Arial"/>
                <a:cs typeface="Arial"/>
                <a:sym typeface="Arial"/>
              </a:rPr>
              <a:t>Engaging</a:t>
            </a:r>
            <a:r>
              <a:rPr lang="en" sz="2000" b="0" i="0" u="none" strike="noStrike" cap="none">
                <a:solidFill>
                  <a:srgbClr val="70AD47"/>
                </a:solidFill>
                <a:latin typeface="Arial"/>
                <a:ea typeface="Arial"/>
                <a:cs typeface="Arial"/>
                <a:sym typeface="Arial"/>
              </a:rPr>
              <a:t> </a:t>
            </a:r>
            <a:r>
              <a:rPr lang="en" sz="2000" b="0" i="0" u="none" strike="noStrike" cap="none">
                <a:solidFill>
                  <a:schemeClr val="dk1"/>
                </a:solidFill>
                <a:latin typeface="Arial"/>
                <a:ea typeface="Arial"/>
                <a:cs typeface="Arial"/>
                <a:sym typeface="Arial"/>
              </a:rPr>
              <a:t>in learning activities</a:t>
            </a:r>
            <a:endParaRPr sz="2000" b="0" i="0" u="none" strike="noStrike" cap="none">
              <a:solidFill>
                <a:schemeClr val="dk1"/>
              </a:solidFill>
              <a:latin typeface="Arial"/>
              <a:ea typeface="Arial"/>
              <a:cs typeface="Arial"/>
              <a:sym typeface="Arial"/>
            </a:endParaRPr>
          </a:p>
          <a:p>
            <a:pPr marL="914400" marR="0" lvl="1" indent="-355600" algn="l" rtl="0">
              <a:lnSpc>
                <a:spcPct val="90000"/>
              </a:lnSpc>
              <a:spcBef>
                <a:spcPts val="0"/>
              </a:spcBef>
              <a:spcAft>
                <a:spcPts val="0"/>
              </a:spcAft>
              <a:buClr>
                <a:schemeClr val="dk1"/>
              </a:buClr>
              <a:buSzPts val="2000"/>
              <a:buFont typeface="Arial"/>
              <a:buChar char="•"/>
            </a:pPr>
            <a:r>
              <a:rPr lang="en" sz="2000" b="0" i="0" u="none" strike="noStrike" cap="none">
                <a:solidFill>
                  <a:srgbClr val="18A807"/>
                </a:solidFill>
                <a:latin typeface="Arial"/>
                <a:ea typeface="Arial"/>
                <a:cs typeface="Arial"/>
                <a:sym typeface="Arial"/>
              </a:rPr>
              <a:t>Promoting</a:t>
            </a:r>
            <a:r>
              <a:rPr lang="en" sz="2000" b="0" i="0" u="none" strike="noStrike" cap="none">
                <a:solidFill>
                  <a:schemeClr val="dk1"/>
                </a:solidFill>
                <a:latin typeface="Arial"/>
                <a:ea typeface="Arial"/>
                <a:cs typeface="Arial"/>
                <a:sym typeface="Arial"/>
              </a:rPr>
              <a:t> social skills</a:t>
            </a:r>
            <a:endParaRPr sz="2000" b="0" i="0" u="none" strike="noStrike" cap="none">
              <a:solidFill>
                <a:schemeClr val="dk1"/>
              </a:solidFill>
              <a:latin typeface="Arial"/>
              <a:ea typeface="Arial"/>
              <a:cs typeface="Arial"/>
              <a:sym typeface="Arial"/>
            </a:endParaRPr>
          </a:p>
          <a:p>
            <a:pPr marL="914400" marR="0" lvl="1" indent="-355600" algn="l" rtl="0">
              <a:lnSpc>
                <a:spcPct val="90000"/>
              </a:lnSpc>
              <a:spcBef>
                <a:spcPts val="0"/>
              </a:spcBef>
              <a:spcAft>
                <a:spcPts val="0"/>
              </a:spcAft>
              <a:buClr>
                <a:schemeClr val="dk1"/>
              </a:buClr>
              <a:buSzPts val="2000"/>
              <a:buFont typeface="Arial"/>
              <a:buChar char="•"/>
            </a:pPr>
            <a:r>
              <a:rPr lang="en" sz="2000" b="0" i="0" u="none" strike="noStrike" cap="none">
                <a:solidFill>
                  <a:srgbClr val="18A807"/>
                </a:solidFill>
                <a:latin typeface="Arial"/>
                <a:ea typeface="Arial"/>
                <a:cs typeface="Arial"/>
                <a:sym typeface="Arial"/>
              </a:rPr>
              <a:t>Preschool </a:t>
            </a:r>
            <a:r>
              <a:rPr lang="en" sz="2000" b="0" i="0" u="none" strike="noStrike" cap="none">
                <a:solidFill>
                  <a:schemeClr val="dk1"/>
                </a:solidFill>
                <a:latin typeface="Arial"/>
                <a:ea typeface="Arial"/>
                <a:cs typeface="Arial"/>
                <a:sym typeface="Arial"/>
              </a:rPr>
              <a:t>high-quality, state-licensed</a:t>
            </a:r>
            <a:endParaRPr sz="2000" b="0" i="0" u="none" strike="noStrike" cap="none">
              <a:solidFill>
                <a:schemeClr val="dk1"/>
              </a:solidFill>
              <a:latin typeface="Arial"/>
              <a:ea typeface="Arial"/>
              <a:cs typeface="Arial"/>
              <a:sym typeface="Arial"/>
            </a:endParaRPr>
          </a:p>
        </p:txBody>
      </p:sp>
      <p:pic>
        <p:nvPicPr>
          <p:cNvPr id="990" name="Google Shape;990;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41450" y="1474450"/>
            <a:ext cx="3496475" cy="1748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8"/>
          <p:cNvSpPr txBox="1"/>
          <p:nvPr/>
        </p:nvSpPr>
        <p:spPr>
          <a:xfrm>
            <a:off x="772481" y="585931"/>
            <a:ext cx="1547700" cy="313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rgbClr val="17A95E"/>
                </a:solidFill>
              </a:rPr>
              <a:t>Introduction </a:t>
            </a:r>
            <a:endParaRPr sz="1800">
              <a:solidFill>
                <a:srgbClr val="17A95E"/>
              </a:solidFill>
            </a:endParaRPr>
          </a:p>
        </p:txBody>
      </p:sp>
      <p:sp>
        <p:nvSpPr>
          <p:cNvPr id="387" name="Google Shape;387;p68"/>
          <p:cNvSpPr txBox="1"/>
          <p:nvPr/>
        </p:nvSpPr>
        <p:spPr>
          <a:xfrm>
            <a:off x="749881" y="960181"/>
            <a:ext cx="3747000" cy="313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rgbClr val="17A95E"/>
                </a:solidFill>
              </a:rPr>
              <a:t>Part I: Awareness and Knowledge </a:t>
            </a:r>
            <a:endParaRPr sz="1800">
              <a:solidFill>
                <a:srgbClr val="17A95E"/>
              </a:solidFill>
            </a:endParaRPr>
          </a:p>
        </p:txBody>
      </p:sp>
      <p:sp>
        <p:nvSpPr>
          <p:cNvPr id="388" name="Google Shape;388;p68"/>
          <p:cNvSpPr txBox="1"/>
          <p:nvPr/>
        </p:nvSpPr>
        <p:spPr>
          <a:xfrm>
            <a:off x="1105963" y="1273375"/>
            <a:ext cx="4167900" cy="1349100"/>
          </a:xfrm>
          <a:prstGeom prst="rect">
            <a:avLst/>
          </a:prstGeom>
          <a:noFill/>
          <a:ln>
            <a:noFill/>
          </a:ln>
        </p:spPr>
        <p:txBody>
          <a:bodyPr spcFirstLastPara="1" wrap="square" lIns="68575" tIns="68575" rIns="68575" bIns="68575" anchor="t" anchorCtr="0">
            <a:noAutofit/>
          </a:bodyPr>
          <a:lstStyle/>
          <a:p>
            <a:pPr marL="342900" lvl="0" indent="-241300" algn="l" rtl="0">
              <a:spcBef>
                <a:spcPts val="0"/>
              </a:spcBef>
              <a:spcAft>
                <a:spcPts val="0"/>
              </a:spcAft>
              <a:buSzPts val="1200"/>
              <a:buChar char="●"/>
            </a:pPr>
            <a:r>
              <a:rPr lang="en" sz="1200"/>
              <a:t>What is lead and where does it come from?</a:t>
            </a:r>
            <a:endParaRPr sz="1200"/>
          </a:p>
          <a:p>
            <a:pPr marL="342900" lvl="0" indent="-241300" algn="l" rtl="0">
              <a:spcBef>
                <a:spcPts val="0"/>
              </a:spcBef>
              <a:spcAft>
                <a:spcPts val="0"/>
              </a:spcAft>
              <a:buSzPts val="1200"/>
              <a:buChar char="●"/>
            </a:pPr>
            <a:r>
              <a:rPr lang="en" sz="1200"/>
              <a:t>What is lead poisoning?</a:t>
            </a:r>
            <a:endParaRPr sz="1200"/>
          </a:p>
          <a:p>
            <a:pPr marL="342900" lvl="0" indent="-241300" algn="l" rtl="0">
              <a:spcBef>
                <a:spcPts val="0"/>
              </a:spcBef>
              <a:spcAft>
                <a:spcPts val="0"/>
              </a:spcAft>
              <a:buSzPts val="1200"/>
              <a:buChar char="●"/>
            </a:pPr>
            <a:r>
              <a:rPr lang="en" sz="1200"/>
              <a:t>Effects of lead poisoning on young children?</a:t>
            </a:r>
            <a:endParaRPr sz="1200"/>
          </a:p>
          <a:p>
            <a:pPr marL="342900" lvl="0" indent="-241300" algn="l" rtl="0">
              <a:spcBef>
                <a:spcPts val="0"/>
              </a:spcBef>
              <a:spcAft>
                <a:spcPts val="0"/>
              </a:spcAft>
              <a:buSzPts val="1200"/>
              <a:buChar char="●"/>
            </a:pPr>
            <a:r>
              <a:rPr lang="en" sz="1200"/>
              <a:t>Symptoms </a:t>
            </a:r>
            <a:endParaRPr sz="1200"/>
          </a:p>
          <a:p>
            <a:pPr marL="342900" lvl="0" indent="-241300" algn="l" rtl="0">
              <a:spcBef>
                <a:spcPts val="0"/>
              </a:spcBef>
              <a:spcAft>
                <a:spcPts val="0"/>
              </a:spcAft>
              <a:buSzPts val="1200"/>
              <a:buChar char="●"/>
            </a:pPr>
            <a:r>
              <a:rPr lang="en" sz="1200"/>
              <a:t>Diagnosing lead poisoning</a:t>
            </a:r>
            <a:endParaRPr sz="1200"/>
          </a:p>
          <a:p>
            <a:pPr marL="342900" lvl="0" indent="-241300" algn="l" rtl="0">
              <a:spcBef>
                <a:spcPts val="0"/>
              </a:spcBef>
              <a:spcAft>
                <a:spcPts val="0"/>
              </a:spcAft>
              <a:buSzPts val="1200"/>
              <a:buChar char="●"/>
            </a:pPr>
            <a:r>
              <a:rPr lang="en" sz="1200"/>
              <a:t>What do the test results mean?</a:t>
            </a:r>
            <a:endParaRPr sz="1200"/>
          </a:p>
          <a:p>
            <a:pPr marL="342900" lvl="0" indent="-241300" algn="l" rtl="0">
              <a:spcBef>
                <a:spcPts val="0"/>
              </a:spcBef>
              <a:spcAft>
                <a:spcPts val="0"/>
              </a:spcAft>
              <a:buSzPts val="1200"/>
              <a:buChar char="●"/>
            </a:pPr>
            <a:r>
              <a:rPr lang="en" sz="1200"/>
              <a:t>Preventing lead exposure and poisoning</a:t>
            </a:r>
            <a:endParaRPr sz="1200"/>
          </a:p>
          <a:p>
            <a:pPr marL="0" lvl="0" indent="0" algn="l" rtl="0">
              <a:spcBef>
                <a:spcPts val="0"/>
              </a:spcBef>
              <a:spcAft>
                <a:spcPts val="0"/>
              </a:spcAft>
              <a:buNone/>
            </a:pPr>
            <a:endParaRPr sz="1100"/>
          </a:p>
        </p:txBody>
      </p:sp>
      <p:sp>
        <p:nvSpPr>
          <p:cNvPr id="389" name="Google Shape;389;p68"/>
          <p:cNvSpPr txBox="1"/>
          <p:nvPr/>
        </p:nvSpPr>
        <p:spPr>
          <a:xfrm>
            <a:off x="749869" y="2622481"/>
            <a:ext cx="3747000" cy="313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rgbClr val="17A95E"/>
                </a:solidFill>
              </a:rPr>
              <a:t>Part II: Understanding and Skills </a:t>
            </a:r>
            <a:r>
              <a:rPr lang="en" sz="1800"/>
              <a:t> </a:t>
            </a:r>
            <a:endParaRPr sz="1800"/>
          </a:p>
        </p:txBody>
      </p:sp>
      <p:sp>
        <p:nvSpPr>
          <p:cNvPr id="390" name="Google Shape;390;p68"/>
          <p:cNvSpPr txBox="1"/>
          <p:nvPr/>
        </p:nvSpPr>
        <p:spPr>
          <a:xfrm>
            <a:off x="1105969" y="2935669"/>
            <a:ext cx="3390900" cy="5343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Clr>
                <a:srgbClr val="000000"/>
              </a:buClr>
              <a:buSzPts val="1100"/>
              <a:buChar char="●"/>
            </a:pPr>
            <a:r>
              <a:rPr lang="en" sz="1100"/>
              <a:t>Activity one: Where in the world is Lead?</a:t>
            </a:r>
            <a:endParaRPr sz="1100"/>
          </a:p>
          <a:p>
            <a:pPr marL="342900" marR="0" lvl="0" indent="-234950" algn="l" rtl="0">
              <a:lnSpc>
                <a:spcPct val="100000"/>
              </a:lnSpc>
              <a:spcBef>
                <a:spcPts val="0"/>
              </a:spcBef>
              <a:spcAft>
                <a:spcPts val="0"/>
              </a:spcAft>
              <a:buSzPts val="1100"/>
              <a:buChar char="●"/>
            </a:pPr>
            <a:r>
              <a:rPr lang="en" sz="1100"/>
              <a:t>Activity two: Dust Busters!</a:t>
            </a:r>
            <a:endParaRPr sz="1100"/>
          </a:p>
          <a:p>
            <a:pPr marL="342900" marR="0" lvl="0" indent="-234950" algn="l" rtl="0">
              <a:lnSpc>
                <a:spcPct val="100000"/>
              </a:lnSpc>
              <a:spcBef>
                <a:spcPts val="0"/>
              </a:spcBef>
              <a:spcAft>
                <a:spcPts val="0"/>
              </a:spcAft>
              <a:buSzPts val="1100"/>
              <a:buChar char="●"/>
            </a:pPr>
            <a:r>
              <a:rPr lang="en" sz="1100"/>
              <a:t>Activity three: Duct tape activity (????)</a:t>
            </a:r>
            <a:endParaRPr sz="1100"/>
          </a:p>
        </p:txBody>
      </p:sp>
      <p:sp>
        <p:nvSpPr>
          <p:cNvPr id="391" name="Google Shape;391;p68"/>
          <p:cNvSpPr txBox="1"/>
          <p:nvPr/>
        </p:nvSpPr>
        <p:spPr>
          <a:xfrm>
            <a:off x="749874" y="3494200"/>
            <a:ext cx="7191000" cy="313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sz="1800">
                <a:solidFill>
                  <a:srgbClr val="17A95E"/>
                </a:solidFill>
              </a:rPr>
              <a:t>Part III: Understanding the Infant/Toddler Home Screening Tool</a:t>
            </a:r>
            <a:endParaRPr/>
          </a:p>
        </p:txBody>
      </p:sp>
      <p:sp>
        <p:nvSpPr>
          <p:cNvPr id="392" name="Google Shape;392;p68"/>
          <p:cNvSpPr txBox="1">
            <a:spLocks noGrp="1"/>
          </p:cNvSpPr>
          <p:nvPr>
            <p:ph type="title"/>
          </p:nvPr>
        </p:nvSpPr>
        <p:spPr>
          <a:xfrm>
            <a:off x="448175" y="89575"/>
            <a:ext cx="7886700" cy="5574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a:solidFill>
                  <a:srgbClr val="222222"/>
                </a:solidFill>
              </a:rPr>
              <a:t>Agenda</a:t>
            </a:r>
            <a:endParaRPr>
              <a:solidFill>
                <a:srgbClr val="222222"/>
              </a:solidFill>
            </a:endParaRPr>
          </a:p>
        </p:txBody>
      </p:sp>
      <p:pic>
        <p:nvPicPr>
          <p:cNvPr id="393" name="Google Shape;393;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95583" y="816600"/>
            <a:ext cx="3894265" cy="2593875"/>
          </a:xfrm>
          <a:prstGeom prst="rect">
            <a:avLst/>
          </a:prstGeom>
          <a:noFill/>
          <a:ln>
            <a:noFill/>
          </a:ln>
        </p:spPr>
      </p:pic>
      <p:grpSp>
        <p:nvGrpSpPr>
          <p:cNvPr id="394" name="Google Shape;394;p68"/>
          <p:cNvGrpSpPr/>
          <p:nvPr/>
        </p:nvGrpSpPr>
        <p:grpSpPr>
          <a:xfrm>
            <a:off x="0" y="4679124"/>
            <a:ext cx="9143975" cy="393200"/>
            <a:chOff x="0" y="4596699"/>
            <a:chExt cx="9143975" cy="393200"/>
          </a:xfrm>
        </p:grpSpPr>
        <p:pic>
          <p:nvPicPr>
            <p:cNvPr id="395" name="Google Shape;395;p6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784198" y="4596699"/>
              <a:ext cx="1655525" cy="393200"/>
            </a:xfrm>
            <a:prstGeom prst="rect">
              <a:avLst/>
            </a:prstGeom>
            <a:noFill/>
            <a:ln>
              <a:noFill/>
            </a:ln>
          </p:spPr>
        </p:pic>
        <p:sp>
          <p:nvSpPr>
            <p:cNvPr id="396" name="Google Shape;396;p68"/>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8"/>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68"/>
          <p:cNvSpPr txBox="1"/>
          <p:nvPr/>
        </p:nvSpPr>
        <p:spPr>
          <a:xfrm>
            <a:off x="1105975" y="3808525"/>
            <a:ext cx="5001900" cy="5574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Clr>
                <a:srgbClr val="000000"/>
              </a:buClr>
              <a:buSzPts val="1100"/>
              <a:buChar char="●"/>
            </a:pPr>
            <a:r>
              <a:rPr lang="en" sz="1100"/>
              <a:t>Project Goals and Supplies, Home Screening Tool Research and Introduction</a:t>
            </a:r>
            <a:endParaRPr sz="1100"/>
          </a:p>
          <a:p>
            <a:pPr marL="342900" marR="0" lvl="0" indent="-234950" algn="l" rtl="0">
              <a:lnSpc>
                <a:spcPct val="100000"/>
              </a:lnSpc>
              <a:spcBef>
                <a:spcPts val="0"/>
              </a:spcBef>
              <a:spcAft>
                <a:spcPts val="0"/>
              </a:spcAft>
              <a:buSzPts val="1100"/>
              <a:buChar char="●"/>
            </a:pPr>
            <a:r>
              <a:rPr lang="en" sz="1100"/>
              <a:t>Rater Reliability Tips, Tool Practice and Group Discussion</a:t>
            </a:r>
            <a:endParaRPr sz="1100"/>
          </a:p>
          <a:p>
            <a:pPr marL="342900" marR="0" lvl="0" indent="-234950" algn="l" rtl="0">
              <a:lnSpc>
                <a:spcPct val="100000"/>
              </a:lnSpc>
              <a:spcBef>
                <a:spcPts val="0"/>
              </a:spcBef>
              <a:spcAft>
                <a:spcPts val="0"/>
              </a:spcAft>
              <a:buSzPts val="1100"/>
              <a:buChar char="●"/>
            </a:pPr>
            <a:r>
              <a:rPr lang="en" sz="1100"/>
              <a:t>Q &amp; A, RECAP and Training Survey</a:t>
            </a:r>
            <a:endParaRPr sz="1100"/>
          </a:p>
        </p:txBody>
      </p:sp>
      <p:sp>
        <p:nvSpPr>
          <p:cNvPr id="399" name="Google Shape;399;p68"/>
          <p:cNvSpPr txBox="1"/>
          <p:nvPr/>
        </p:nvSpPr>
        <p:spPr>
          <a:xfrm>
            <a:off x="1895950" y="42300"/>
            <a:ext cx="6765000" cy="716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Clr>
                <a:schemeClr val="dk1"/>
              </a:buClr>
              <a:buSzPts val="1100"/>
              <a:buFont typeface="Arial"/>
              <a:buNone/>
            </a:pPr>
            <a:r>
              <a:rPr lang="en" sz="2200" i="1">
                <a:solidFill>
                  <a:srgbClr val="18A807"/>
                </a:solidFill>
              </a:rPr>
              <a:t>Our goal today is to be proactive. We can’t change the past, but we can change the future.</a:t>
            </a:r>
            <a:endParaRPr sz="1800">
              <a:solidFill>
                <a:srgbClr val="17A95E"/>
              </a:solidFill>
            </a:endParaRPr>
          </a:p>
          <a:p>
            <a:pPr marL="0" lvl="0" indent="0" algn="l" rtl="0">
              <a:spcBef>
                <a:spcPts val="0"/>
              </a:spcBef>
              <a:spcAft>
                <a:spcPts val="0"/>
              </a:spcAft>
              <a:buNone/>
            </a:pPr>
            <a:endParaRPr sz="1800">
              <a:solidFill>
                <a:srgbClr val="17A95E"/>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9"/>
          <p:cNvSpPr txBox="1">
            <a:spLocks noGrp="1"/>
          </p:cNvSpPr>
          <p:nvPr>
            <p:ph type="ctrTitle"/>
          </p:nvPr>
        </p:nvSpPr>
        <p:spPr>
          <a:xfrm>
            <a:off x="893375" y="1329804"/>
            <a:ext cx="7615200" cy="1790700"/>
          </a:xfrm>
          <a:prstGeom prst="rect">
            <a:avLst/>
          </a:prstGeom>
          <a:noFill/>
          <a:ln>
            <a:noFill/>
          </a:ln>
        </p:spPr>
        <p:txBody>
          <a:bodyPr spcFirstLastPara="1" wrap="square" lIns="68575" tIns="68575" rIns="68575" bIns="68575" anchor="b" anchorCtr="0">
            <a:noAutofit/>
          </a:bodyPr>
          <a:lstStyle/>
          <a:p>
            <a:pPr marL="0" marR="0" lvl="0" indent="0" algn="ctr" rtl="0">
              <a:lnSpc>
                <a:spcPct val="90000"/>
              </a:lnSpc>
              <a:spcBef>
                <a:spcPts val="0"/>
              </a:spcBef>
              <a:spcAft>
                <a:spcPts val="0"/>
              </a:spcAft>
              <a:buClr>
                <a:schemeClr val="dk1"/>
              </a:buClr>
              <a:buSzPts val="4500"/>
              <a:buFont typeface="Calibri"/>
              <a:buNone/>
            </a:pPr>
            <a:r>
              <a:rPr lang="en" sz="4500" b="0" i="0" u="none" strike="noStrike" cap="none">
                <a:solidFill>
                  <a:srgbClr val="18A807"/>
                </a:solidFill>
                <a:latin typeface="Arial"/>
                <a:ea typeface="Arial"/>
                <a:cs typeface="Arial"/>
                <a:sym typeface="Arial"/>
              </a:rPr>
              <a:t>Part I :</a:t>
            </a:r>
            <a:r>
              <a:rPr lang="en" sz="4500" b="0" i="0" u="none" strike="noStrike" cap="none">
                <a:solidFill>
                  <a:srgbClr val="222222"/>
                </a:solidFill>
                <a:latin typeface="Arial"/>
                <a:ea typeface="Arial"/>
                <a:cs typeface="Arial"/>
                <a:sym typeface="Arial"/>
              </a:rPr>
              <a:t> </a:t>
            </a:r>
            <a:endParaRPr sz="4500" b="0" i="0" u="none" strike="noStrike" cap="none">
              <a:solidFill>
                <a:srgbClr val="222222"/>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4500"/>
              <a:buFont typeface="Calibri"/>
              <a:buNone/>
            </a:pPr>
            <a:r>
              <a:rPr lang="en" sz="4500" b="1" i="0" u="none" strike="noStrike" cap="none">
                <a:solidFill>
                  <a:srgbClr val="222222"/>
                </a:solidFill>
                <a:latin typeface="Arial"/>
                <a:ea typeface="Arial"/>
                <a:cs typeface="Arial"/>
                <a:sym typeface="Arial"/>
              </a:rPr>
              <a:t> </a:t>
            </a:r>
            <a:br>
              <a:rPr lang="en" sz="4500" b="1" i="0" u="none" strike="noStrike" cap="none">
                <a:solidFill>
                  <a:srgbClr val="222222"/>
                </a:solidFill>
                <a:latin typeface="Arial"/>
                <a:ea typeface="Arial"/>
                <a:cs typeface="Arial"/>
                <a:sym typeface="Arial"/>
              </a:rPr>
            </a:br>
            <a:r>
              <a:rPr lang="en" sz="4500" b="1" i="0" u="none" strike="noStrike" cap="none">
                <a:solidFill>
                  <a:srgbClr val="222222"/>
                </a:solidFill>
                <a:latin typeface="Arial"/>
                <a:ea typeface="Arial"/>
                <a:cs typeface="Arial"/>
                <a:sym typeface="Arial"/>
              </a:rPr>
              <a:t>Health and </a:t>
            </a:r>
            <a:r>
              <a:rPr lang="en" b="1">
                <a:solidFill>
                  <a:srgbClr val="222222"/>
                </a:solidFill>
                <a:latin typeface="Arial"/>
                <a:ea typeface="Arial"/>
                <a:cs typeface="Arial"/>
                <a:sym typeface="Arial"/>
              </a:rPr>
              <a:t>Environment</a:t>
            </a:r>
            <a:br>
              <a:rPr lang="en" sz="4500" b="1" i="0" u="none" strike="noStrike" cap="none">
                <a:solidFill>
                  <a:srgbClr val="222222"/>
                </a:solidFill>
                <a:latin typeface="Arial"/>
                <a:ea typeface="Arial"/>
                <a:cs typeface="Arial"/>
                <a:sym typeface="Arial"/>
              </a:rPr>
            </a:br>
            <a:r>
              <a:rPr lang="en" sz="2800" b="0" i="0" u="none" strike="noStrike" cap="none">
                <a:solidFill>
                  <a:srgbClr val="222222"/>
                </a:solidFill>
                <a:latin typeface="Arial"/>
                <a:ea typeface="Arial"/>
                <a:cs typeface="Arial"/>
                <a:sym typeface="Arial"/>
              </a:rPr>
              <a:t>Knowledge and Awareness </a:t>
            </a:r>
            <a:endParaRPr sz="2800" b="0" i="0" u="none" strike="noStrike" cap="none">
              <a:solidFill>
                <a:srgbClr val="22222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0"/>
          <p:cNvSpPr txBox="1">
            <a:spLocks noGrp="1"/>
          </p:cNvSpPr>
          <p:nvPr>
            <p:ph type="title"/>
          </p:nvPr>
        </p:nvSpPr>
        <p:spPr>
          <a:xfrm>
            <a:off x="193975" y="329550"/>
            <a:ext cx="7886700" cy="7341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600" b="1" i="0" u="none" strike="noStrike" cap="none">
                <a:solidFill>
                  <a:srgbClr val="18A807"/>
                </a:solidFill>
                <a:latin typeface="Arial"/>
                <a:ea typeface="Arial"/>
                <a:cs typeface="Arial"/>
                <a:sym typeface="Arial"/>
              </a:rPr>
              <a:t>What is lead poisoning?</a:t>
            </a:r>
            <a:endParaRPr sz="3600" b="1" i="0" u="none" strike="noStrike" cap="none">
              <a:solidFill>
                <a:srgbClr val="18A807"/>
              </a:solidFill>
              <a:latin typeface="Arial"/>
              <a:ea typeface="Arial"/>
              <a:cs typeface="Arial"/>
              <a:sym typeface="Arial"/>
            </a:endParaRPr>
          </a:p>
        </p:txBody>
      </p:sp>
      <p:sp>
        <p:nvSpPr>
          <p:cNvPr id="410" name="Google Shape;410;p70"/>
          <p:cNvSpPr txBox="1"/>
          <p:nvPr/>
        </p:nvSpPr>
        <p:spPr>
          <a:xfrm>
            <a:off x="240000" y="1063650"/>
            <a:ext cx="5982300" cy="3612300"/>
          </a:xfrm>
          <a:prstGeom prst="rect">
            <a:avLst/>
          </a:prstGeom>
          <a:noFill/>
          <a:ln>
            <a:noFill/>
          </a:ln>
        </p:spPr>
        <p:txBody>
          <a:bodyPr spcFirstLastPara="1" wrap="square" lIns="91425" tIns="91425" rIns="91425" bIns="91425" anchor="t" anchorCtr="0">
            <a:noAutofit/>
          </a:bodyPr>
          <a:lstStyle/>
          <a:p>
            <a:pPr marL="342900" marR="0" lvl="0" indent="-254000" algn="l" rtl="0">
              <a:lnSpc>
                <a:spcPct val="100000"/>
              </a:lnSpc>
              <a:spcBef>
                <a:spcPts val="0"/>
              </a:spcBef>
              <a:spcAft>
                <a:spcPts val="0"/>
              </a:spcAft>
              <a:buClr>
                <a:srgbClr val="231F20"/>
              </a:buClr>
              <a:buSzPts val="2200"/>
              <a:buFont typeface="Arial"/>
              <a:buChar char="●"/>
            </a:pPr>
            <a:r>
              <a:rPr lang="en" sz="2200" b="0" i="0" u="none" strike="noStrike" cap="none">
                <a:solidFill>
                  <a:srgbClr val="231F20"/>
                </a:solidFill>
                <a:latin typeface="Arial"/>
                <a:ea typeface="Arial"/>
                <a:cs typeface="Arial"/>
                <a:sym typeface="Arial"/>
              </a:rPr>
              <a:t>Lead poisoning occurs when lead builds up in the </a:t>
            </a:r>
            <a:r>
              <a:rPr lang="en" sz="2200">
                <a:solidFill>
                  <a:srgbClr val="231F20"/>
                </a:solidFill>
              </a:rPr>
              <a:t>body through swallowing or breathing </a:t>
            </a:r>
            <a:r>
              <a:rPr lang="en" sz="2200" b="0" i="0" u="none" strike="noStrike" cap="none">
                <a:solidFill>
                  <a:srgbClr val="231F20"/>
                </a:solidFill>
                <a:latin typeface="Arial"/>
                <a:ea typeface="Arial"/>
                <a:cs typeface="Arial"/>
                <a:sym typeface="Arial"/>
              </a:rPr>
              <a:t>i</a:t>
            </a:r>
            <a:r>
              <a:rPr lang="en" sz="2200">
                <a:solidFill>
                  <a:srgbClr val="231F20"/>
                </a:solidFill>
              </a:rPr>
              <a:t>n lead</a:t>
            </a:r>
            <a:endParaRPr sz="2200"/>
          </a:p>
          <a:p>
            <a:pPr marL="914400" marR="0" lvl="1" indent="-254000" algn="l" rtl="0">
              <a:lnSpc>
                <a:spcPct val="100000"/>
              </a:lnSpc>
              <a:spcBef>
                <a:spcPts val="0"/>
              </a:spcBef>
              <a:spcAft>
                <a:spcPts val="0"/>
              </a:spcAft>
              <a:buClr>
                <a:schemeClr val="dk1"/>
              </a:buClr>
              <a:buSzPts val="2200"/>
              <a:buFont typeface="Arial"/>
              <a:buChar char="○"/>
            </a:pPr>
            <a:r>
              <a:rPr lang="en" sz="2200">
                <a:solidFill>
                  <a:srgbClr val="231F20"/>
                </a:solidFill>
              </a:rPr>
              <a:t>May take </a:t>
            </a:r>
            <a:r>
              <a:rPr lang="en" sz="2200" b="0" i="0" u="none" strike="noStrike" cap="none">
                <a:solidFill>
                  <a:srgbClr val="231F20"/>
                </a:solidFill>
                <a:latin typeface="Arial"/>
                <a:ea typeface="Arial"/>
                <a:cs typeface="Arial"/>
                <a:sym typeface="Arial"/>
              </a:rPr>
              <a:t>months or years</a:t>
            </a:r>
            <a:r>
              <a:rPr lang="en" sz="2200">
                <a:solidFill>
                  <a:srgbClr val="231F20"/>
                </a:solidFill>
              </a:rPr>
              <a:t> to build up</a:t>
            </a:r>
            <a:endParaRPr sz="2200">
              <a:solidFill>
                <a:srgbClr val="231F20"/>
              </a:solidFill>
            </a:endParaRPr>
          </a:p>
          <a:p>
            <a:pPr marL="914400" marR="0" lvl="0" indent="0" algn="l" rtl="0">
              <a:lnSpc>
                <a:spcPct val="100000"/>
              </a:lnSpc>
              <a:spcBef>
                <a:spcPts val="0"/>
              </a:spcBef>
              <a:spcAft>
                <a:spcPts val="0"/>
              </a:spcAft>
              <a:buNone/>
            </a:pPr>
            <a:endParaRPr sz="2200">
              <a:solidFill>
                <a:srgbClr val="231F20"/>
              </a:solidFill>
            </a:endParaRPr>
          </a:p>
          <a:p>
            <a:pPr marL="342900" marR="0" lvl="0" indent="-254000" algn="l" rtl="0">
              <a:lnSpc>
                <a:spcPct val="100000"/>
              </a:lnSpc>
              <a:spcBef>
                <a:spcPts val="0"/>
              </a:spcBef>
              <a:spcAft>
                <a:spcPts val="0"/>
              </a:spcAft>
              <a:buClr>
                <a:srgbClr val="231F20"/>
              </a:buClr>
              <a:buSzPts val="2200"/>
              <a:buFont typeface="Arial"/>
              <a:buChar char="●"/>
            </a:pPr>
            <a:r>
              <a:rPr lang="en" sz="2200" b="1" i="0" u="none" strike="noStrike" cap="none">
                <a:solidFill>
                  <a:srgbClr val="231F20"/>
                </a:solidFill>
              </a:rPr>
              <a:t>Young children are most vulnerable</a:t>
            </a:r>
            <a:r>
              <a:rPr lang="en" sz="2200">
                <a:solidFill>
                  <a:srgbClr val="231F20"/>
                </a:solidFill>
              </a:rPr>
              <a:t> since they play on the ground/floor</a:t>
            </a:r>
            <a:endParaRPr sz="2200">
              <a:solidFill>
                <a:srgbClr val="231F20"/>
              </a:solidFill>
            </a:endParaRPr>
          </a:p>
          <a:p>
            <a:pPr marL="914400" marR="0" lvl="1" indent="-254000" algn="l" rtl="0">
              <a:lnSpc>
                <a:spcPct val="100000"/>
              </a:lnSpc>
              <a:spcBef>
                <a:spcPts val="0"/>
              </a:spcBef>
              <a:spcAft>
                <a:spcPts val="0"/>
              </a:spcAft>
              <a:buClr>
                <a:srgbClr val="231F20"/>
              </a:buClr>
              <a:buSzPts val="2200"/>
              <a:buFont typeface="Arial"/>
              <a:buChar char="○"/>
            </a:pPr>
            <a:r>
              <a:rPr lang="en" sz="2200">
                <a:solidFill>
                  <a:srgbClr val="231F20"/>
                </a:solidFill>
              </a:rPr>
              <a:t>May come into contact with lead in the soil or dust</a:t>
            </a:r>
            <a:endParaRPr sz="2200">
              <a:solidFill>
                <a:srgbClr val="231F20"/>
              </a:solidFill>
            </a:endParaRPr>
          </a:p>
          <a:p>
            <a:pPr marL="9144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411" name="Google Shape;411;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02675" y="1063650"/>
            <a:ext cx="2216299" cy="3336900"/>
          </a:xfrm>
          <a:prstGeom prst="rect">
            <a:avLst/>
          </a:prstGeom>
          <a:noFill/>
          <a:ln>
            <a:noFill/>
          </a:ln>
          <a:effectLst>
            <a:outerShdw blurRad="57150" dist="19050" dir="5400000" algn="bl" rotWithShape="0">
              <a:srgbClr val="000000">
                <a:alpha val="4941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1"/>
          <p:cNvSpPr txBox="1">
            <a:spLocks noGrp="1"/>
          </p:cNvSpPr>
          <p:nvPr>
            <p:ph type="title" idx="4294967295"/>
          </p:nvPr>
        </p:nvSpPr>
        <p:spPr>
          <a:xfrm>
            <a:off x="347250" y="196125"/>
            <a:ext cx="8449500" cy="5619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Children love to play and explore</a:t>
            </a:r>
            <a:endParaRPr sz="2400" b="1" i="0" u="none" strike="noStrike" cap="none">
              <a:solidFill>
                <a:schemeClr val="dk1"/>
              </a:solidFill>
              <a:latin typeface="Arial"/>
              <a:ea typeface="Arial"/>
              <a:cs typeface="Arial"/>
              <a:sym typeface="Arial"/>
            </a:endParaRPr>
          </a:p>
        </p:txBody>
      </p:sp>
      <p:pic>
        <p:nvPicPr>
          <p:cNvPr id="417" name="Google Shape;417;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86776" y="1695650"/>
            <a:ext cx="2570425" cy="2118875"/>
          </a:xfrm>
          <a:prstGeom prst="rect">
            <a:avLst/>
          </a:prstGeom>
          <a:noFill/>
          <a:ln>
            <a:noFill/>
          </a:ln>
        </p:spPr>
      </p:pic>
      <p:pic>
        <p:nvPicPr>
          <p:cNvPr id="418" name="Google Shape;418;p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3063" y="1740901"/>
            <a:ext cx="2648600" cy="2118875"/>
          </a:xfrm>
          <a:prstGeom prst="rect">
            <a:avLst/>
          </a:prstGeom>
          <a:noFill/>
          <a:ln>
            <a:noFill/>
          </a:ln>
        </p:spPr>
      </p:pic>
      <p:pic>
        <p:nvPicPr>
          <p:cNvPr id="419" name="Google Shape;419;p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62300" y="1695650"/>
            <a:ext cx="2570424" cy="2118875"/>
          </a:xfrm>
          <a:prstGeom prst="rect">
            <a:avLst/>
          </a:prstGeom>
          <a:noFill/>
          <a:ln>
            <a:noFill/>
          </a:ln>
        </p:spPr>
      </p:pic>
      <p:sp>
        <p:nvSpPr>
          <p:cNvPr id="420" name="Google Shape;420;p71"/>
          <p:cNvSpPr txBox="1">
            <a:spLocks noGrp="1"/>
          </p:cNvSpPr>
          <p:nvPr>
            <p:ph type="title" idx="4294967295"/>
          </p:nvPr>
        </p:nvSpPr>
        <p:spPr>
          <a:xfrm>
            <a:off x="707000" y="3848850"/>
            <a:ext cx="8025600" cy="8028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chemeClr val="dk1"/>
              </a:buClr>
              <a:buSzPts val="3300"/>
              <a:buFont typeface="Calibri"/>
              <a:buNone/>
            </a:pPr>
            <a:r>
              <a:rPr lang="en" sz="2400" b="1">
                <a:solidFill>
                  <a:srgbClr val="18A807"/>
                </a:solidFill>
                <a:latin typeface="Arial"/>
                <a:ea typeface="Arial"/>
                <a:cs typeface="Arial"/>
                <a:sym typeface="Arial"/>
              </a:rPr>
              <a:t>t</a:t>
            </a:r>
            <a:r>
              <a:rPr lang="en" sz="2400" b="1" i="0" u="none" strike="noStrike" cap="none">
                <a:solidFill>
                  <a:srgbClr val="18A807"/>
                </a:solidFill>
                <a:latin typeface="Arial"/>
                <a:ea typeface="Arial"/>
                <a:cs typeface="Arial"/>
                <a:sym typeface="Arial"/>
              </a:rPr>
              <a:t>hese typical behaviors may expose children to lead</a:t>
            </a:r>
            <a:endParaRPr sz="2400" b="1" i="0" u="none" strike="noStrike" cap="none">
              <a:solidFill>
                <a:schemeClr val="dk1"/>
              </a:solidFill>
              <a:latin typeface="Arial"/>
              <a:ea typeface="Arial"/>
              <a:cs typeface="Arial"/>
              <a:sym typeface="Arial"/>
            </a:endParaRPr>
          </a:p>
        </p:txBody>
      </p:sp>
      <p:grpSp>
        <p:nvGrpSpPr>
          <p:cNvPr id="421" name="Google Shape;421;p71"/>
          <p:cNvGrpSpPr/>
          <p:nvPr/>
        </p:nvGrpSpPr>
        <p:grpSpPr>
          <a:xfrm>
            <a:off x="13" y="4685974"/>
            <a:ext cx="9143975" cy="393200"/>
            <a:chOff x="0" y="4596699"/>
            <a:chExt cx="9143975" cy="393200"/>
          </a:xfrm>
        </p:grpSpPr>
        <p:pic>
          <p:nvPicPr>
            <p:cNvPr id="422" name="Google Shape;422;p7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784198" y="4596699"/>
              <a:ext cx="1655525" cy="393200"/>
            </a:xfrm>
            <a:prstGeom prst="rect">
              <a:avLst/>
            </a:prstGeom>
            <a:noFill/>
            <a:ln>
              <a:noFill/>
            </a:ln>
          </p:spPr>
        </p:pic>
        <p:sp>
          <p:nvSpPr>
            <p:cNvPr id="423" name="Google Shape;423;p71"/>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1"/>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5" name="Google Shape;425;p71"/>
          <p:cNvSpPr txBox="1"/>
          <p:nvPr/>
        </p:nvSpPr>
        <p:spPr>
          <a:xfrm>
            <a:off x="333075" y="882300"/>
            <a:ext cx="6381900" cy="858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18A807"/>
                </a:solidFill>
                <a:latin typeface="Arial"/>
                <a:ea typeface="Arial"/>
                <a:cs typeface="Arial"/>
                <a:sym typeface="Arial"/>
              </a:rPr>
              <a:t>These behaviors are good, however….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09376" y="3242874"/>
            <a:ext cx="2063800" cy="1334225"/>
          </a:xfrm>
          <a:prstGeom prst="rect">
            <a:avLst/>
          </a:prstGeom>
          <a:noFill/>
          <a:ln>
            <a:noFill/>
          </a:ln>
        </p:spPr>
      </p:pic>
      <p:sp>
        <p:nvSpPr>
          <p:cNvPr id="431" name="Google Shape;431;p72"/>
          <p:cNvSpPr txBox="1">
            <a:spLocks noGrp="1"/>
          </p:cNvSpPr>
          <p:nvPr>
            <p:ph type="title" idx="4294967295"/>
          </p:nvPr>
        </p:nvSpPr>
        <p:spPr>
          <a:xfrm>
            <a:off x="447125" y="150699"/>
            <a:ext cx="7886700" cy="8028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3300"/>
              <a:buFont typeface="Calibri"/>
              <a:buNone/>
            </a:pPr>
            <a:r>
              <a:rPr lang="en" sz="3000" b="1">
                <a:solidFill>
                  <a:srgbClr val="18A807"/>
                </a:solidFill>
                <a:latin typeface="Arial"/>
                <a:ea typeface="Arial"/>
                <a:cs typeface="Arial"/>
                <a:sym typeface="Arial"/>
              </a:rPr>
              <a:t>Sweet’n Low</a:t>
            </a:r>
            <a:r>
              <a:rPr lang="en" sz="3000" b="1" i="0" u="none" strike="noStrike" cap="none">
                <a:solidFill>
                  <a:srgbClr val="18A807"/>
                </a:solidFill>
                <a:latin typeface="Arial"/>
                <a:ea typeface="Arial"/>
                <a:cs typeface="Arial"/>
                <a:sym typeface="Arial"/>
              </a:rPr>
              <a:t> </a:t>
            </a:r>
            <a:endParaRPr sz="3000" b="1" i="0" u="none" strike="noStrike" cap="none">
              <a:solidFill>
                <a:schemeClr val="dk1"/>
              </a:solidFill>
              <a:latin typeface="Arial"/>
              <a:ea typeface="Arial"/>
              <a:cs typeface="Arial"/>
              <a:sym typeface="Arial"/>
            </a:endParaRPr>
          </a:p>
        </p:txBody>
      </p:sp>
      <p:sp>
        <p:nvSpPr>
          <p:cNvPr id="432" name="Google Shape;432;p72"/>
          <p:cNvSpPr txBox="1"/>
          <p:nvPr/>
        </p:nvSpPr>
        <p:spPr>
          <a:xfrm>
            <a:off x="242675" y="898500"/>
            <a:ext cx="8295600" cy="33465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Char char="●"/>
            </a:pPr>
            <a:r>
              <a:rPr lang="en" sz="1600" b="1">
                <a:solidFill>
                  <a:srgbClr val="18A807"/>
                </a:solidFill>
              </a:rPr>
              <a:t>One</a:t>
            </a:r>
            <a:r>
              <a:rPr lang="en" sz="1600"/>
              <a:t> gram = </a:t>
            </a:r>
            <a:r>
              <a:rPr lang="en" sz="1600" b="1">
                <a:solidFill>
                  <a:srgbClr val="18A807"/>
                </a:solidFill>
              </a:rPr>
              <a:t>One million</a:t>
            </a:r>
            <a:r>
              <a:rPr lang="en" sz="1600"/>
              <a:t> micrograms</a:t>
            </a:r>
            <a:endParaRPr sz="1600"/>
          </a:p>
          <a:p>
            <a:pPr marL="457200" lvl="0" indent="-330200" algn="l" rtl="0">
              <a:lnSpc>
                <a:spcPct val="150000"/>
              </a:lnSpc>
              <a:spcBef>
                <a:spcPts val="0"/>
              </a:spcBef>
              <a:spcAft>
                <a:spcPts val="0"/>
              </a:spcAft>
              <a:buSzPts val="1600"/>
              <a:buChar char="●"/>
            </a:pPr>
            <a:r>
              <a:rPr lang="en" sz="1600"/>
              <a:t>Experts agree that one square foot of a floor is hazardous when lead dust exceeds </a:t>
            </a:r>
            <a:r>
              <a:rPr lang="en" sz="1600" b="1">
                <a:solidFill>
                  <a:srgbClr val="18A807"/>
                </a:solidFill>
              </a:rPr>
              <a:t>ten</a:t>
            </a:r>
            <a:r>
              <a:rPr lang="en" sz="1600"/>
              <a:t> micrograms.</a:t>
            </a:r>
            <a:endParaRPr sz="1600"/>
          </a:p>
          <a:p>
            <a:pPr marL="457200" lvl="0" indent="-330200" algn="l" rtl="0">
              <a:lnSpc>
                <a:spcPct val="150000"/>
              </a:lnSpc>
              <a:spcBef>
                <a:spcPts val="0"/>
              </a:spcBef>
              <a:spcAft>
                <a:spcPts val="0"/>
              </a:spcAft>
              <a:buSzPts val="1600"/>
              <a:buChar char="●"/>
            </a:pPr>
            <a:r>
              <a:rPr lang="en" sz="1600" b="1">
                <a:solidFill>
                  <a:srgbClr val="18A807"/>
                </a:solidFill>
              </a:rPr>
              <a:t>One</a:t>
            </a:r>
            <a:r>
              <a:rPr lang="en" sz="1600"/>
              <a:t> gram of lead dust can make </a:t>
            </a:r>
            <a:r>
              <a:rPr lang="en" sz="1600" b="1">
                <a:solidFill>
                  <a:srgbClr val="18A807"/>
                </a:solidFill>
              </a:rPr>
              <a:t>100,000</a:t>
            </a:r>
            <a:r>
              <a:rPr lang="en" sz="1600" b="1"/>
              <a:t> </a:t>
            </a:r>
            <a:r>
              <a:rPr lang="en" sz="1600"/>
              <a:t>square feet hazardous.</a:t>
            </a:r>
            <a:endParaRPr sz="1600"/>
          </a:p>
          <a:p>
            <a:pPr marL="457200" lvl="0" indent="-330200" algn="l" rtl="0">
              <a:lnSpc>
                <a:spcPct val="150000"/>
              </a:lnSpc>
              <a:spcBef>
                <a:spcPts val="0"/>
              </a:spcBef>
              <a:spcAft>
                <a:spcPts val="0"/>
              </a:spcAft>
              <a:buSzPts val="1600"/>
              <a:buChar char="●"/>
            </a:pPr>
            <a:r>
              <a:rPr lang="en" sz="1600"/>
              <a:t>The typical US house is </a:t>
            </a:r>
            <a:r>
              <a:rPr lang="en" sz="1600" b="1">
                <a:solidFill>
                  <a:srgbClr val="18A807"/>
                </a:solidFill>
              </a:rPr>
              <a:t>2,700</a:t>
            </a:r>
            <a:r>
              <a:rPr lang="en" sz="1600"/>
              <a:t> square feet.</a:t>
            </a:r>
            <a:endParaRPr sz="1600"/>
          </a:p>
          <a:p>
            <a:pPr marL="457200" lvl="0" indent="-330200" algn="l" rtl="0">
              <a:lnSpc>
                <a:spcPct val="150000"/>
              </a:lnSpc>
              <a:spcBef>
                <a:spcPts val="0"/>
              </a:spcBef>
              <a:spcAft>
                <a:spcPts val="0"/>
              </a:spcAft>
              <a:buSzPts val="1600"/>
              <a:buChar char="●"/>
            </a:pPr>
            <a:r>
              <a:rPr lang="en" sz="1600"/>
              <a:t>One gram of lead dust is enough to make all the floors in </a:t>
            </a:r>
            <a:r>
              <a:rPr lang="en" sz="1600" b="1">
                <a:solidFill>
                  <a:srgbClr val="18A807"/>
                </a:solidFill>
              </a:rPr>
              <a:t>37 US homes</a:t>
            </a:r>
            <a:r>
              <a:rPr lang="en" sz="1600"/>
              <a:t> hazardous.</a:t>
            </a:r>
            <a:endParaRPr sz="1600"/>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73"/>
          <p:cNvPicPr preferRelativeResize="0"/>
          <p:nvPr/>
        </p:nvPicPr>
        <p:blipFill rotWithShape="1">
          <a:blip r:embed="rId3">
            <a:alphaModFix/>
          </a:blip>
          <a:srcRect/>
          <a:stretch/>
        </p:blipFill>
        <p:spPr>
          <a:xfrm>
            <a:off x="292225" y="1596224"/>
            <a:ext cx="2028300" cy="1841625"/>
          </a:xfrm>
          <a:prstGeom prst="rect">
            <a:avLst/>
          </a:prstGeom>
          <a:noFill/>
          <a:ln>
            <a:noFill/>
          </a:ln>
        </p:spPr>
      </p:pic>
      <p:pic>
        <p:nvPicPr>
          <p:cNvPr id="438" name="Google Shape;438;p73"/>
          <p:cNvPicPr preferRelativeResize="0"/>
          <p:nvPr/>
        </p:nvPicPr>
        <p:blipFill rotWithShape="1">
          <a:blip r:embed="rId4">
            <a:alphaModFix/>
          </a:blip>
          <a:srcRect/>
          <a:stretch/>
        </p:blipFill>
        <p:spPr>
          <a:xfrm>
            <a:off x="2950855" y="1619138"/>
            <a:ext cx="1943445" cy="1841625"/>
          </a:xfrm>
          <a:prstGeom prst="rect">
            <a:avLst/>
          </a:prstGeom>
          <a:noFill/>
          <a:ln>
            <a:noFill/>
          </a:ln>
        </p:spPr>
      </p:pic>
      <p:pic>
        <p:nvPicPr>
          <p:cNvPr id="439" name="Google Shape;439;p73"/>
          <p:cNvPicPr preferRelativeResize="0"/>
          <p:nvPr/>
        </p:nvPicPr>
        <p:blipFill rotWithShape="1">
          <a:blip r:embed="rId5">
            <a:alphaModFix/>
          </a:blip>
          <a:srcRect/>
          <a:stretch/>
        </p:blipFill>
        <p:spPr>
          <a:xfrm>
            <a:off x="7207496" y="1623346"/>
            <a:ext cx="1605600" cy="3043248"/>
          </a:xfrm>
          <a:prstGeom prst="rect">
            <a:avLst/>
          </a:prstGeom>
          <a:noFill/>
          <a:ln>
            <a:noFill/>
          </a:ln>
        </p:spPr>
      </p:pic>
      <p:pic>
        <p:nvPicPr>
          <p:cNvPr id="440" name="Google Shape;440;p7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65600" y="809750"/>
            <a:ext cx="942425" cy="802800"/>
          </a:xfrm>
          <a:prstGeom prst="rect">
            <a:avLst/>
          </a:prstGeom>
          <a:noFill/>
          <a:ln>
            <a:noFill/>
          </a:ln>
        </p:spPr>
      </p:pic>
      <p:sp>
        <p:nvSpPr>
          <p:cNvPr id="441" name="Google Shape;441;p73"/>
          <p:cNvSpPr/>
          <p:nvPr/>
        </p:nvSpPr>
        <p:spPr>
          <a:xfrm>
            <a:off x="2428025" y="2404050"/>
            <a:ext cx="484800" cy="271800"/>
          </a:xfrm>
          <a:prstGeom prst="rightArrow">
            <a:avLst>
              <a:gd name="adj1" fmla="val 50000"/>
              <a:gd name="adj2" fmla="val 50000"/>
            </a:avLst>
          </a:prstGeom>
          <a:solidFill>
            <a:srgbClr val="159AD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3"/>
          <p:cNvSpPr/>
          <p:nvPr/>
        </p:nvSpPr>
        <p:spPr>
          <a:xfrm>
            <a:off x="4978688" y="2381138"/>
            <a:ext cx="484800" cy="271800"/>
          </a:xfrm>
          <a:prstGeom prst="rightArrow">
            <a:avLst>
              <a:gd name="adj1" fmla="val 50000"/>
              <a:gd name="adj2" fmla="val 50000"/>
            </a:avLst>
          </a:prstGeom>
          <a:solidFill>
            <a:srgbClr val="159AD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3"/>
          <p:cNvSpPr/>
          <p:nvPr/>
        </p:nvSpPr>
        <p:spPr>
          <a:xfrm>
            <a:off x="6987850" y="2404050"/>
            <a:ext cx="484800" cy="271800"/>
          </a:xfrm>
          <a:prstGeom prst="rightArrow">
            <a:avLst>
              <a:gd name="adj1" fmla="val 50000"/>
              <a:gd name="adj2" fmla="val 50000"/>
            </a:avLst>
          </a:prstGeom>
          <a:solidFill>
            <a:srgbClr val="159AD5"/>
          </a:solidFill>
          <a:ln w="9525" cap="flat" cmpd="sng">
            <a:solidFill>
              <a:srgbClr val="159A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3"/>
          <p:cNvSpPr txBox="1">
            <a:spLocks noGrp="1"/>
          </p:cNvSpPr>
          <p:nvPr>
            <p:ph type="title" idx="4294967295"/>
          </p:nvPr>
        </p:nvSpPr>
        <p:spPr>
          <a:xfrm>
            <a:off x="456550" y="169549"/>
            <a:ext cx="7886700" cy="8028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3300"/>
              <a:buFont typeface="Calibri"/>
              <a:buNone/>
            </a:pPr>
            <a:r>
              <a:rPr lang="en" sz="3000" b="1" i="0" u="none" strike="noStrike" cap="none">
                <a:solidFill>
                  <a:srgbClr val="18A807"/>
                </a:solidFill>
                <a:latin typeface="Arial"/>
                <a:ea typeface="Arial"/>
                <a:cs typeface="Arial"/>
                <a:sym typeface="Arial"/>
              </a:rPr>
              <a:t>Pathway to the Brain </a:t>
            </a:r>
            <a:endParaRPr sz="3000" b="1" i="0" u="none" strike="noStrike" cap="none">
              <a:solidFill>
                <a:schemeClr val="dk1"/>
              </a:solidFill>
              <a:latin typeface="Arial"/>
              <a:ea typeface="Arial"/>
              <a:cs typeface="Arial"/>
              <a:sym typeface="Arial"/>
            </a:endParaRPr>
          </a:p>
        </p:txBody>
      </p:sp>
      <p:grpSp>
        <p:nvGrpSpPr>
          <p:cNvPr id="445" name="Google Shape;445;p73"/>
          <p:cNvGrpSpPr/>
          <p:nvPr/>
        </p:nvGrpSpPr>
        <p:grpSpPr>
          <a:xfrm>
            <a:off x="5503604" y="1561183"/>
            <a:ext cx="1549215" cy="1773807"/>
            <a:chOff x="5686275" y="1561200"/>
            <a:chExt cx="1448000" cy="1674825"/>
          </a:xfrm>
        </p:grpSpPr>
        <p:pic>
          <p:nvPicPr>
            <p:cNvPr id="446" name="Google Shape;446;p73"/>
            <p:cNvPicPr preferRelativeResize="0"/>
            <p:nvPr/>
          </p:nvPicPr>
          <p:blipFill rotWithShape="1">
            <a:blip r:embed="rId7" cstate="screen">
              <a:alphaModFix/>
              <a:extLst>
                <a:ext uri="{28A0092B-C50C-407E-A947-70E740481C1C}">
                  <a14:useLocalDpi xmlns:a14="http://schemas.microsoft.com/office/drawing/2010/main"/>
                </a:ext>
              </a:extLst>
            </a:blip>
            <a:srcRect r="13179"/>
            <a:stretch/>
          </p:blipFill>
          <p:spPr>
            <a:xfrm>
              <a:off x="5686275" y="1561200"/>
              <a:ext cx="1448000" cy="1674825"/>
            </a:xfrm>
            <a:prstGeom prst="rect">
              <a:avLst/>
            </a:prstGeom>
            <a:noFill/>
            <a:ln>
              <a:noFill/>
            </a:ln>
          </p:spPr>
        </p:pic>
        <p:sp>
          <p:nvSpPr>
            <p:cNvPr id="447" name="Google Shape;447;p73"/>
            <p:cNvSpPr/>
            <p:nvPr/>
          </p:nvSpPr>
          <p:spPr>
            <a:xfrm>
              <a:off x="6527675" y="2315550"/>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3"/>
            <p:cNvSpPr/>
            <p:nvPr/>
          </p:nvSpPr>
          <p:spPr>
            <a:xfrm>
              <a:off x="6709475" y="24357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3"/>
            <p:cNvSpPr/>
            <p:nvPr/>
          </p:nvSpPr>
          <p:spPr>
            <a:xfrm>
              <a:off x="6656675" y="2252750"/>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3"/>
            <p:cNvSpPr/>
            <p:nvPr/>
          </p:nvSpPr>
          <p:spPr>
            <a:xfrm>
              <a:off x="6603875" y="2404050"/>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3"/>
            <p:cNvSpPr/>
            <p:nvPr/>
          </p:nvSpPr>
          <p:spPr>
            <a:xfrm>
              <a:off x="6498275" y="246707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3"/>
            <p:cNvSpPr/>
            <p:nvPr/>
          </p:nvSpPr>
          <p:spPr>
            <a:xfrm>
              <a:off x="6785675" y="2286100"/>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3"/>
            <p:cNvSpPr/>
            <p:nvPr/>
          </p:nvSpPr>
          <p:spPr>
            <a:xfrm>
              <a:off x="6299075" y="17622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4" name="Google Shape;454;p73"/>
            <p:cNvCxnSpPr/>
            <p:nvPr/>
          </p:nvCxnSpPr>
          <p:spPr>
            <a:xfrm>
              <a:off x="6420343" y="1913964"/>
              <a:ext cx="213900" cy="210000"/>
            </a:xfrm>
            <a:prstGeom prst="straightConnector1">
              <a:avLst/>
            </a:prstGeom>
            <a:noFill/>
            <a:ln w="9525" cap="flat" cmpd="sng">
              <a:solidFill>
                <a:srgbClr val="FF0000"/>
              </a:solidFill>
              <a:prstDash val="solid"/>
              <a:round/>
              <a:headEnd type="none" w="sm" len="sm"/>
              <a:tailEnd type="stealth" w="med" len="med"/>
            </a:ln>
          </p:spPr>
        </p:cxnSp>
      </p:grpSp>
      <p:sp>
        <p:nvSpPr>
          <p:cNvPr id="455" name="Google Shape;455;p73"/>
          <p:cNvSpPr/>
          <p:nvPr/>
        </p:nvSpPr>
        <p:spPr>
          <a:xfrm>
            <a:off x="7975475" y="11526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3"/>
          <p:cNvSpPr/>
          <p:nvPr/>
        </p:nvSpPr>
        <p:spPr>
          <a:xfrm>
            <a:off x="8127875" y="10002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3"/>
          <p:cNvSpPr/>
          <p:nvPr/>
        </p:nvSpPr>
        <p:spPr>
          <a:xfrm>
            <a:off x="8204075" y="12288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3"/>
          <p:cNvSpPr/>
          <p:nvPr/>
        </p:nvSpPr>
        <p:spPr>
          <a:xfrm>
            <a:off x="7823075" y="10002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3"/>
          <p:cNvSpPr/>
          <p:nvPr/>
        </p:nvSpPr>
        <p:spPr>
          <a:xfrm>
            <a:off x="8432675" y="1076425"/>
            <a:ext cx="52800" cy="88500"/>
          </a:xfrm>
          <a:prstGeom prst="flowChartConnector">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0" name="Google Shape;460;p73"/>
          <p:cNvGrpSpPr/>
          <p:nvPr/>
        </p:nvGrpSpPr>
        <p:grpSpPr>
          <a:xfrm>
            <a:off x="13" y="4685974"/>
            <a:ext cx="9143975" cy="393200"/>
            <a:chOff x="0" y="4520499"/>
            <a:chExt cx="9143975" cy="393200"/>
          </a:xfrm>
        </p:grpSpPr>
        <p:pic>
          <p:nvPicPr>
            <p:cNvPr id="461" name="Google Shape;461;p7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784198" y="4520499"/>
              <a:ext cx="1655525" cy="393200"/>
            </a:xfrm>
            <a:prstGeom prst="rect">
              <a:avLst/>
            </a:prstGeom>
            <a:noFill/>
            <a:ln>
              <a:noFill/>
            </a:ln>
          </p:spPr>
        </p:pic>
        <p:sp>
          <p:nvSpPr>
            <p:cNvPr id="462" name="Google Shape;462;p73"/>
            <p:cNvSpPr/>
            <p:nvPr/>
          </p:nvSpPr>
          <p:spPr>
            <a:xfrm>
              <a:off x="0" y="4731500"/>
              <a:ext cx="67155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3"/>
            <p:cNvSpPr/>
            <p:nvPr/>
          </p:nvSpPr>
          <p:spPr>
            <a:xfrm>
              <a:off x="8508575" y="4731650"/>
              <a:ext cx="635400" cy="123600"/>
            </a:xfrm>
            <a:prstGeom prst="rect">
              <a:avLst/>
            </a:prstGeom>
            <a:solidFill>
              <a:srgbClr val="159A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Custom 14">
      <a:dk1>
        <a:srgbClr val="003366"/>
      </a:dk1>
      <a:lt1>
        <a:srgbClr val="FFFFFF"/>
      </a:lt1>
      <a:dk2>
        <a:srgbClr val="000000"/>
      </a:dk2>
      <a:lt2>
        <a:srgbClr val="003366"/>
      </a:lt2>
      <a:accent1>
        <a:srgbClr val="7A7A7A"/>
      </a:accent1>
      <a:accent2>
        <a:srgbClr val="003366"/>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1340</Words>
  <Application>Microsoft Macintosh PowerPoint</Application>
  <PresentationFormat>On-screen Show (16:9)</PresentationFormat>
  <Paragraphs>227</Paragraphs>
  <Slides>38</Slides>
  <Notes>38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38</vt:i4>
      </vt:variant>
    </vt:vector>
  </HeadingPairs>
  <TitlesOfParts>
    <vt:vector size="47" baseType="lpstr">
      <vt:lpstr>Arial</vt:lpstr>
      <vt:lpstr>Tahoma</vt:lpstr>
      <vt:lpstr>Avenir</vt:lpstr>
      <vt:lpstr>Calibri</vt:lpstr>
      <vt:lpstr>Arial Black</vt:lpstr>
      <vt:lpstr>Office Theme</vt:lpstr>
      <vt:lpstr>simple-light-2</vt:lpstr>
      <vt:lpstr>Office Theme</vt:lpstr>
      <vt:lpstr>Office Theme</vt:lpstr>
      <vt:lpstr>Peer Education Program</vt:lpstr>
      <vt:lpstr>Who am I?</vt:lpstr>
      <vt:lpstr>Getting to know you!</vt:lpstr>
      <vt:lpstr>Agenda</vt:lpstr>
      <vt:lpstr>Part I :    Health and Environment Knowledge and Awareness </vt:lpstr>
      <vt:lpstr>What is lead poisoning?</vt:lpstr>
      <vt:lpstr>Children love to play and explore</vt:lpstr>
      <vt:lpstr>Sweet’n Low </vt:lpstr>
      <vt:lpstr>Pathway to the Brain </vt:lpstr>
      <vt:lpstr>PowerPoint Presentation</vt:lpstr>
      <vt:lpstr>High risk areas for childhood lead poisoning in Grand Rapids include: 49504 49503 49507 </vt:lpstr>
      <vt:lpstr>PowerPoint Presentation</vt:lpstr>
      <vt:lpstr>Who is at the Greatest Risk?</vt:lpstr>
      <vt:lpstr>PowerPoint Presentation</vt:lpstr>
      <vt:lpstr>Potential effects/outcomes of lead poisoning</vt:lpstr>
      <vt:lpstr>What is lead?</vt:lpstr>
      <vt:lpstr>What is lead and where does it exist?</vt:lpstr>
      <vt:lpstr>PowerPoint Presentation</vt:lpstr>
      <vt:lpstr>PowerPoint Presentation</vt:lpstr>
      <vt:lpstr>Paint </vt:lpstr>
      <vt:lpstr>Soil</vt:lpstr>
      <vt:lpstr>Dust</vt:lpstr>
      <vt:lpstr>Part II :    What can YOU do? Skills to reduce risk</vt:lpstr>
      <vt:lpstr>How can I assess hazards in the home?</vt:lpstr>
      <vt:lpstr>Let’s do a walkthrough!</vt:lpstr>
      <vt:lpstr>Water</vt:lpstr>
      <vt:lpstr>Where else does lead exist?</vt:lpstr>
      <vt:lpstr>Lead Swab Test</vt:lpstr>
      <vt:lpstr>How can I address home hazards?</vt:lpstr>
      <vt:lpstr>Lead-Safe Cleaning Demonstrations</vt:lpstr>
      <vt:lpstr>Shoes Off at the Door Policy</vt:lpstr>
      <vt:lpstr>Low-cost solutions</vt:lpstr>
      <vt:lpstr>Repairing Lead Hazards</vt:lpstr>
      <vt:lpstr>How can I test my child for lead?</vt:lpstr>
      <vt:lpstr>How can I test my child for lead?</vt:lpstr>
      <vt:lpstr>How else can I reduce lead poisoning risks?</vt:lpstr>
      <vt:lpstr>Limit lead absorption by eating foods high in:</vt:lpstr>
      <vt:lpstr>Reduce the impact of lead poisoning through nurturing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Education Program</dc:title>
  <cp:lastModifiedBy>Paul Haan</cp:lastModifiedBy>
  <cp:revision>2</cp:revision>
  <dcterms:modified xsi:type="dcterms:W3CDTF">2019-08-19T19:24:50Z</dcterms:modified>
</cp:coreProperties>
</file>